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1"/>
  </p:notesMasterIdLst>
  <p:sldIdLst>
    <p:sldId id="256" r:id="rId2"/>
    <p:sldId id="257" r:id="rId3"/>
    <p:sldId id="260" r:id="rId4"/>
    <p:sldId id="259" r:id="rId5"/>
    <p:sldId id="294" r:id="rId6"/>
    <p:sldId id="300" r:id="rId7"/>
    <p:sldId id="299" r:id="rId8"/>
    <p:sldId id="310" r:id="rId9"/>
    <p:sldId id="311" r:id="rId10"/>
    <p:sldId id="313" r:id="rId11"/>
    <p:sldId id="312" r:id="rId12"/>
    <p:sldId id="304" r:id="rId13"/>
    <p:sldId id="316" r:id="rId14"/>
    <p:sldId id="315" r:id="rId15"/>
    <p:sldId id="307" r:id="rId16"/>
    <p:sldId id="314" r:id="rId17"/>
    <p:sldId id="305" r:id="rId18"/>
    <p:sldId id="317" r:id="rId19"/>
    <p:sldId id="29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7670" autoAdjust="0"/>
  </p:normalViewPr>
  <p:slideViewPr>
    <p:cSldViewPr>
      <p:cViewPr>
        <p:scale>
          <a:sx n="70" d="100"/>
          <a:sy n="70" d="100"/>
        </p:scale>
        <p:origin x="-138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2D929-2A25-48A5-AB51-A3566D56DCEB}" type="datetimeFigureOut">
              <a:rPr lang="en-US" smtClean="0"/>
              <a:pPr/>
              <a:t>9/10/2023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5ABE5-7818-46A3-BAB7-8B7B1B5145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SHEIKHOO SUGAR MILLS LTD.</a:t>
            </a:r>
            <a:endParaRPr lang="en-US" dirty="0"/>
          </a:p>
        </p:txBody>
      </p:sp>
      <p:sp>
        <p:nvSpPr>
          <p:cNvPr id="4" name="Slide Number Placeholder 3"/>
          <p:cNvSpPr>
            <a:spLocks noGrp="1"/>
          </p:cNvSpPr>
          <p:nvPr>
            <p:ph type="sldNum" sz="quarter" idx="10"/>
          </p:nvPr>
        </p:nvSpPr>
        <p:spPr/>
        <p:txBody>
          <a:bodyPr/>
          <a:lstStyle/>
          <a:p>
            <a:fld id="{7A15ABE5-7818-46A3-BAB7-8B7B1B51458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9/10/2023</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4" descr="bismillah2_jpg_jpg"/>
          <p:cNvPicPr>
            <a:picLocks noChangeAspect="1" noChangeArrowheads="1"/>
          </p:cNvPicPr>
          <p:nvPr/>
        </p:nvPicPr>
        <p:blipFill>
          <a:blip r:embed="rId3" cstate="print"/>
          <a:srcRect/>
          <a:stretch>
            <a:fillRect/>
          </a:stretch>
        </p:blipFill>
        <p:spPr bwMode="auto">
          <a:xfrm>
            <a:off x="0" y="-28575"/>
            <a:ext cx="9144000" cy="69151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82296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baseline="0" dirty="0" smtClean="0">
                          <a:solidFill>
                            <a:schemeClr val="tx1"/>
                          </a:solidFill>
                          <a:latin typeface="Times New Roman" pitchFamily="18" charset="0"/>
                          <a:cs typeface="Times New Roman" pitchFamily="18" charset="0"/>
                        </a:rPr>
                        <a:t>POWER GENERATION OPTIMIZATION AT SSML</a:t>
                      </a:r>
                      <a:endParaRPr lang="en-US" sz="24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7" name="Content Placeholder 2"/>
          <p:cNvSpPr txBox="1">
            <a:spLocks/>
          </p:cNvSpPr>
          <p:nvPr/>
        </p:nvSpPr>
        <p:spPr>
          <a:xfrm>
            <a:off x="685800" y="1371600"/>
            <a:ext cx="7620000" cy="52578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33794" name="Picture 2" descr="E:\PSST Paper\PSST 2023\EnMS\Generation Pics\2.jpg"/>
          <p:cNvPicPr>
            <a:picLocks noChangeAspect="1" noChangeArrowheads="1"/>
          </p:cNvPicPr>
          <p:nvPr/>
        </p:nvPicPr>
        <p:blipFill>
          <a:blip r:embed="rId4" cstate="print"/>
          <a:srcRect/>
          <a:stretch>
            <a:fillRect/>
          </a:stretch>
        </p:blipFill>
        <p:spPr bwMode="auto">
          <a:xfrm>
            <a:off x="5633" y="1828800"/>
            <a:ext cx="9170268" cy="3490911"/>
          </a:xfrm>
          <a:prstGeom prst="rect">
            <a:avLst/>
          </a:prstGeom>
          <a:noFill/>
        </p:spPr>
      </p:pic>
      <p:sp>
        <p:nvSpPr>
          <p:cNvPr id="8" name="Rounded Rectangle 7"/>
          <p:cNvSpPr/>
          <p:nvPr/>
        </p:nvSpPr>
        <p:spPr>
          <a:xfrm>
            <a:off x="2133600" y="1828800"/>
            <a:ext cx="1371600" cy="533400"/>
          </a:xfrm>
          <a:prstGeom prst="round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286000" y="2362200"/>
            <a:ext cx="3429000" cy="12954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153400" y="2362200"/>
            <a:ext cx="990600" cy="12954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1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82296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baseline="0" dirty="0" smtClean="0">
                          <a:solidFill>
                            <a:schemeClr val="tx1"/>
                          </a:solidFill>
                          <a:latin typeface="Times New Roman" pitchFamily="18" charset="0"/>
                          <a:cs typeface="Times New Roman" pitchFamily="18" charset="0"/>
                        </a:rPr>
                        <a:t>POWER GENERATION OPTIMIZATION AT SSML</a:t>
                      </a:r>
                      <a:endParaRPr lang="en-US" sz="24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7" name="Content Placeholder 2"/>
          <p:cNvSpPr txBox="1">
            <a:spLocks/>
          </p:cNvSpPr>
          <p:nvPr/>
        </p:nvSpPr>
        <p:spPr>
          <a:xfrm>
            <a:off x="685800" y="1371600"/>
            <a:ext cx="7620000" cy="52578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34818" name="Picture 2" descr="E:\PSST Paper\PSST 2023\EnMS\Generation Pics\3.jpg"/>
          <p:cNvPicPr>
            <a:picLocks noChangeAspect="1" noChangeArrowheads="1"/>
          </p:cNvPicPr>
          <p:nvPr/>
        </p:nvPicPr>
        <p:blipFill>
          <a:blip r:embed="rId4" cstate="print"/>
          <a:srcRect/>
          <a:stretch>
            <a:fillRect/>
          </a:stretch>
        </p:blipFill>
        <p:spPr bwMode="auto">
          <a:xfrm>
            <a:off x="1" y="1981201"/>
            <a:ext cx="9143999" cy="3702523"/>
          </a:xfrm>
          <a:prstGeom prst="rect">
            <a:avLst/>
          </a:prstGeom>
          <a:noFill/>
        </p:spPr>
      </p:pic>
      <p:sp>
        <p:nvSpPr>
          <p:cNvPr id="8" name="Rounded Rectangle 7"/>
          <p:cNvSpPr/>
          <p:nvPr/>
        </p:nvSpPr>
        <p:spPr>
          <a:xfrm>
            <a:off x="5029200" y="2514600"/>
            <a:ext cx="990600" cy="12954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629400" y="2514600"/>
            <a:ext cx="990600" cy="12954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153400" y="2590800"/>
            <a:ext cx="838200" cy="12192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1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82296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dirty="0" smtClean="0">
                          <a:solidFill>
                            <a:schemeClr val="tx1"/>
                          </a:solidFill>
                          <a:latin typeface="Times New Roman" pitchFamily="18" charset="0"/>
                          <a:cs typeface="Times New Roman" pitchFamily="18" charset="0"/>
                        </a:rPr>
                        <a:t>CASE STUDY: FEEDING TABLE MOTORS</a:t>
                      </a:r>
                      <a:endParaRPr lang="en-US" sz="24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7" name="Content Placeholder 2"/>
          <p:cNvSpPr txBox="1">
            <a:spLocks/>
          </p:cNvSpPr>
          <p:nvPr/>
        </p:nvSpPr>
        <p:spPr>
          <a:xfrm>
            <a:off x="685800" y="1371600"/>
            <a:ext cx="8001000" cy="51054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Content Placeholder 2"/>
          <p:cNvSpPr txBox="1">
            <a:spLocks/>
          </p:cNvSpPr>
          <p:nvPr/>
        </p:nvSpPr>
        <p:spPr>
          <a:xfrm>
            <a:off x="838200" y="1524000"/>
            <a:ext cx="7620000" cy="49530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endParaRPr lang="en-US" sz="2400" b="1"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9" name="Content Placeholder 2"/>
          <p:cNvSpPr txBox="1">
            <a:spLocks/>
          </p:cNvSpPr>
          <p:nvPr/>
        </p:nvSpPr>
        <p:spPr>
          <a:xfrm>
            <a:off x="990600" y="1447800"/>
            <a:ext cx="7620000" cy="50292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en-US" sz="2200" dirty="0" smtClean="0">
                <a:latin typeface="Times New Roman" pitchFamily="18" charset="0"/>
                <a:cs typeface="Times New Roman" pitchFamily="18" charset="0"/>
              </a:rPr>
              <a:t>For total number of six Feeding Tables, the motors installed at the feeding tables are </a:t>
            </a:r>
            <a:r>
              <a:rPr lang="en-US" sz="2200" b="1" dirty="0" smtClean="0">
                <a:latin typeface="Times New Roman" pitchFamily="18" charset="0"/>
                <a:cs typeface="Times New Roman" pitchFamily="18" charset="0"/>
              </a:rPr>
              <a:t>90 KW </a:t>
            </a:r>
            <a:r>
              <a:rPr lang="en-US" sz="2200" dirty="0" smtClean="0">
                <a:latin typeface="Times New Roman" pitchFamily="18" charset="0"/>
                <a:cs typeface="Times New Roman" pitchFamily="18" charset="0"/>
              </a:rPr>
              <a:t>Variable Speed Motors. The feeding table Motors runs continuously for </a:t>
            </a:r>
            <a:r>
              <a:rPr lang="en-US" sz="2200" b="1" dirty="0" smtClean="0">
                <a:latin typeface="Times New Roman" pitchFamily="18" charset="0"/>
                <a:cs typeface="Times New Roman" pitchFamily="18" charset="0"/>
              </a:rPr>
              <a:t>24-Hours</a:t>
            </a:r>
            <a:r>
              <a:rPr lang="en-US" sz="2200" dirty="0" smtClean="0">
                <a:latin typeface="Times New Roman" pitchFamily="18" charset="0"/>
                <a:cs typeface="Times New Roman" pitchFamily="18" charset="0"/>
              </a:rPr>
              <a:t> but the carrier runs for almost </a:t>
            </a:r>
            <a:r>
              <a:rPr lang="en-US" sz="2200" b="1" dirty="0" smtClean="0">
                <a:latin typeface="Times New Roman" pitchFamily="18" charset="0"/>
                <a:cs typeface="Times New Roman" pitchFamily="18" charset="0"/>
              </a:rPr>
              <a:t>16-Hours</a:t>
            </a:r>
            <a:r>
              <a:rPr lang="en-US" sz="2200" dirty="0" smtClean="0">
                <a:latin typeface="Times New Roman" pitchFamily="18" charset="0"/>
                <a:cs typeface="Times New Roman" pitchFamily="18" charset="0"/>
              </a:rPr>
              <a:t>. The Motors run idle for almost </a:t>
            </a:r>
            <a:r>
              <a:rPr lang="en-US" sz="2200" b="1" dirty="0" smtClean="0">
                <a:latin typeface="Times New Roman" pitchFamily="18" charset="0"/>
                <a:cs typeface="Times New Roman" pitchFamily="18" charset="0"/>
              </a:rPr>
              <a:t>08-Hours</a:t>
            </a:r>
            <a:r>
              <a:rPr lang="en-US" sz="2200" dirty="0" smtClean="0">
                <a:latin typeface="Times New Roman" pitchFamily="18" charset="0"/>
                <a:cs typeface="Times New Roman" pitchFamily="18" charset="0"/>
              </a:rPr>
              <a:t> per day. As the idle motor draw almost </a:t>
            </a:r>
            <a:r>
              <a:rPr lang="en-US" sz="2200" b="1" dirty="0" smtClean="0">
                <a:latin typeface="Times New Roman" pitchFamily="18" charset="0"/>
                <a:cs typeface="Times New Roman" pitchFamily="18" charset="0"/>
              </a:rPr>
              <a:t>52 Amp </a:t>
            </a:r>
            <a:r>
              <a:rPr lang="en-US" sz="2200" dirty="0" smtClean="0">
                <a:latin typeface="Times New Roman" pitchFamily="18" charset="0"/>
                <a:cs typeface="Times New Roman" pitchFamily="18" charset="0"/>
              </a:rPr>
              <a:t>current and consumes </a:t>
            </a:r>
            <a:r>
              <a:rPr lang="en-US" sz="2200" b="1" dirty="0" smtClean="0">
                <a:latin typeface="Times New Roman" pitchFamily="18" charset="0"/>
                <a:cs typeface="Times New Roman" pitchFamily="18" charset="0"/>
              </a:rPr>
              <a:t>30.6 KW </a:t>
            </a:r>
            <a:r>
              <a:rPr lang="en-US" sz="2200" dirty="0" smtClean="0">
                <a:latin typeface="Times New Roman" pitchFamily="18" charset="0"/>
                <a:cs typeface="Times New Roman" pitchFamily="18" charset="0"/>
              </a:rPr>
              <a:t>power, The extra power consumed by one feeding table is almost </a:t>
            </a:r>
            <a:r>
              <a:rPr lang="en-US" sz="2200" b="1" dirty="0" smtClean="0">
                <a:latin typeface="Times New Roman" pitchFamily="18" charset="0"/>
                <a:cs typeface="Times New Roman" pitchFamily="18" charset="0"/>
              </a:rPr>
              <a:t>245 KWH/day</a:t>
            </a:r>
            <a:r>
              <a:rPr lang="en-US" sz="2200" dirty="0" smtClean="0">
                <a:latin typeface="Times New Roman" pitchFamily="18" charset="0"/>
                <a:cs typeface="Times New Roman" pitchFamily="18" charset="0"/>
              </a:rPr>
              <a:t>.</a:t>
            </a:r>
          </a:p>
          <a:p>
            <a:pPr marL="342900" lvl="0" indent="-342900" algn="just">
              <a:spcBef>
                <a:spcPct val="20000"/>
              </a:spcBef>
              <a:buFont typeface="Wingdings" pitchFamily="2" charset="2"/>
              <a:buChar char="Ø"/>
              <a:defRPr/>
            </a:pPr>
            <a:r>
              <a:rPr lang="en-US" sz="2200" dirty="0" smtClean="0">
                <a:latin typeface="Times New Roman" pitchFamily="18" charset="0"/>
                <a:cs typeface="Times New Roman" pitchFamily="18" charset="0"/>
              </a:rPr>
              <a:t> The total extra power consumed by six feeding tables is    </a:t>
            </a:r>
            <a:r>
              <a:rPr lang="en-US" sz="2200" b="1" dirty="0" smtClean="0">
                <a:latin typeface="Times New Roman" pitchFamily="18" charset="0"/>
                <a:cs typeface="Times New Roman" pitchFamily="18" charset="0"/>
              </a:rPr>
              <a:t>1470 KWH/day</a:t>
            </a:r>
            <a:r>
              <a:rPr lang="en-US" sz="2200" dirty="0" smtClean="0">
                <a:latin typeface="Times New Roman" pitchFamily="18" charset="0"/>
                <a:cs typeface="Times New Roman" pitchFamily="18" charset="0"/>
              </a:rPr>
              <a:t>.</a:t>
            </a:r>
          </a:p>
          <a:p>
            <a:pPr marL="342900" lvl="0" indent="-342900" algn="just">
              <a:spcBef>
                <a:spcPct val="20000"/>
              </a:spcBef>
              <a:buFont typeface="Wingdings" pitchFamily="2" charset="2"/>
              <a:buChar char="Ø"/>
              <a:defRPr/>
            </a:pPr>
            <a:r>
              <a:rPr lang="en-US" sz="2200" dirty="0" smtClean="0">
                <a:latin typeface="Times New Roman" pitchFamily="18" charset="0"/>
                <a:cs typeface="Times New Roman" pitchFamily="18" charset="0"/>
              </a:rPr>
              <a:t>When these motors are replaced by </a:t>
            </a:r>
            <a:r>
              <a:rPr lang="en-US" sz="2200" b="1" dirty="0" smtClean="0">
                <a:latin typeface="Times New Roman" pitchFamily="18" charset="0"/>
                <a:cs typeface="Times New Roman" pitchFamily="18" charset="0"/>
              </a:rPr>
              <a:t>75 KW </a:t>
            </a:r>
            <a:r>
              <a:rPr lang="en-US" sz="2200" dirty="0" smtClean="0">
                <a:latin typeface="Times New Roman" pitchFamily="18" charset="0"/>
                <a:cs typeface="Times New Roman" pitchFamily="18" charset="0"/>
              </a:rPr>
              <a:t>Motors with VFDs, The </a:t>
            </a:r>
            <a:r>
              <a:rPr lang="en-US" sz="2200" b="1" dirty="0" smtClean="0">
                <a:latin typeface="Times New Roman" pitchFamily="18" charset="0"/>
                <a:cs typeface="Times New Roman" pitchFamily="18" charset="0"/>
              </a:rPr>
              <a:t>1152 KWH/day </a:t>
            </a:r>
            <a:r>
              <a:rPr lang="en-US" sz="2200" dirty="0" smtClean="0">
                <a:latin typeface="Times New Roman" pitchFamily="18" charset="0"/>
                <a:cs typeface="Times New Roman" pitchFamily="18" charset="0"/>
              </a:rPr>
              <a:t>power is also saved due to the installation of VFDs.</a:t>
            </a:r>
          </a:p>
          <a:p>
            <a:pPr marL="342900" lvl="0" indent="-342900" algn="just">
              <a:spcBef>
                <a:spcPct val="20000"/>
              </a:spcBef>
              <a:buFont typeface="Wingdings" pitchFamily="2" charset="2"/>
              <a:buChar char="Ø"/>
              <a:defRPr/>
            </a:pPr>
            <a:r>
              <a:rPr lang="en-US" sz="2200" dirty="0" smtClean="0">
                <a:latin typeface="Times New Roman" pitchFamily="18" charset="0"/>
                <a:cs typeface="Times New Roman" pitchFamily="18" charset="0"/>
              </a:rPr>
              <a:t>The total power saved by replacing the motors and installing VFDs at feeding table is almost </a:t>
            </a:r>
            <a:r>
              <a:rPr lang="en-US" sz="2200" b="1" dirty="0" smtClean="0">
                <a:latin typeface="Times New Roman" pitchFamily="18" charset="0"/>
                <a:cs typeface="Times New Roman" pitchFamily="18" charset="0"/>
              </a:rPr>
              <a:t>2622 KWH/day</a:t>
            </a:r>
            <a:r>
              <a:rPr lang="en-US" sz="2200" dirty="0" smtClean="0">
                <a:latin typeface="Times New Roman" pitchFamily="18" charset="0"/>
                <a:cs typeface="Times New Roman" pitchFamily="18" charset="0"/>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0" name="Rectangle 9"/>
          <p:cNvSpPr/>
          <p:nvPr/>
        </p:nvSpPr>
        <p:spPr>
          <a:xfrm>
            <a:off x="4572000" y="3124200"/>
            <a:ext cx="1143000" cy="381000"/>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43600" y="3505200"/>
            <a:ext cx="1905000" cy="381000"/>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0" y="4648200"/>
            <a:ext cx="990600" cy="381000"/>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00" y="4953000"/>
            <a:ext cx="1905000" cy="381000"/>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53000" y="6019800"/>
            <a:ext cx="1905000" cy="381000"/>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71600" y="4191000"/>
            <a:ext cx="2057400" cy="381000"/>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ox(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 calcmode="lin" valueType="num">
                                      <p:cBhvr additive="base">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ox(in)">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xEl>
                                              <p:pRg st="3" end="3"/>
                                            </p:txEl>
                                          </p:spTgt>
                                        </p:tgtEl>
                                        <p:attrNameLst>
                                          <p:attrName>style.visibility</p:attrName>
                                        </p:attrNameLst>
                                      </p:cBhvr>
                                      <p:to>
                                        <p:strVal val="visible"/>
                                      </p:to>
                                    </p:set>
                                    <p:anim calcmode="lin" valueType="num">
                                      <p:cBhvr additive="base">
                                        <p:cTn id="5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ox(in)">
                                      <p:cBhvr>
                                        <p:cTn id="5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82296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dirty="0" smtClean="0">
                          <a:solidFill>
                            <a:schemeClr val="tx1"/>
                          </a:solidFill>
                          <a:latin typeface="Times New Roman" pitchFamily="18" charset="0"/>
                          <a:cs typeface="Times New Roman" pitchFamily="18" charset="0"/>
                        </a:rPr>
                        <a:t>CASE STUDY: FEEDING TABLE MOTORS</a:t>
                      </a:r>
                      <a:endParaRPr lang="en-US" sz="24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7" name="Content Placeholder 2"/>
          <p:cNvSpPr txBox="1">
            <a:spLocks/>
          </p:cNvSpPr>
          <p:nvPr/>
        </p:nvSpPr>
        <p:spPr>
          <a:xfrm>
            <a:off x="685800" y="1371600"/>
            <a:ext cx="8001000" cy="51054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Content Placeholder 2"/>
          <p:cNvSpPr txBox="1">
            <a:spLocks/>
          </p:cNvSpPr>
          <p:nvPr/>
        </p:nvSpPr>
        <p:spPr>
          <a:xfrm>
            <a:off x="838200" y="1524000"/>
            <a:ext cx="7620000" cy="49530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endParaRPr lang="en-US" sz="2400" b="1"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9" name="Content Placeholder 2"/>
          <p:cNvSpPr txBox="1">
            <a:spLocks/>
          </p:cNvSpPr>
          <p:nvPr/>
        </p:nvSpPr>
        <p:spPr>
          <a:xfrm>
            <a:off x="609600" y="1447800"/>
            <a:ext cx="7620000" cy="5029200"/>
          </a:xfrm>
          <a:prstGeom prst="rect">
            <a:avLst/>
          </a:prstGeom>
        </p:spPr>
        <p:txBody>
          <a:bodyPr vert="horz" lIns="91440" tIns="45720" rIns="91440" bIns="45720" rtlCol="0">
            <a:noAutofit/>
          </a:bodyPr>
          <a:lstStyle/>
          <a:p>
            <a:pPr marL="342900" lvl="0" indent="-342900" algn="just">
              <a:spcBef>
                <a:spcPct val="20000"/>
              </a:spcBef>
              <a:defRPr/>
            </a:pPr>
            <a:endParaRPr lang="en-US" sz="2200" dirty="0" smtClean="0">
              <a:latin typeface="Times New Roman" pitchFamily="18" charset="0"/>
              <a:cs typeface="Times New Roman" pitchFamily="18" charset="0"/>
            </a:endParaRPr>
          </a:p>
          <a:p>
            <a:pPr marL="342900" lvl="0" indent="-342900" algn="just">
              <a:spcBef>
                <a:spcPct val="20000"/>
              </a:spcBef>
              <a:buFont typeface="Wingdings" pitchFamily="2" charset="2"/>
              <a:buChar char="Ø"/>
              <a:defRPr/>
            </a:pPr>
            <a:r>
              <a:rPr lang="en-US" sz="2200" dirty="0" smtClean="0">
                <a:latin typeface="Times New Roman" pitchFamily="18" charset="0"/>
                <a:cs typeface="Times New Roman" pitchFamily="18" charset="0"/>
              </a:rPr>
              <a:t>Total power saved per day = 2.622 MWH</a:t>
            </a:r>
          </a:p>
          <a:p>
            <a:pPr marL="342900" indent="-342900" algn="just">
              <a:spcBef>
                <a:spcPct val="20000"/>
              </a:spcBef>
              <a:buFont typeface="Wingdings" pitchFamily="2" charset="2"/>
              <a:buChar char="Ø"/>
              <a:defRPr/>
            </a:pPr>
            <a:r>
              <a:rPr lang="en-US" sz="2200" dirty="0" smtClean="0">
                <a:latin typeface="Times New Roman" pitchFamily="18" charset="0"/>
                <a:cs typeface="Times New Roman" pitchFamily="18" charset="0"/>
              </a:rPr>
              <a:t>Total power saved in 100 days = 262.2 MWH</a:t>
            </a:r>
          </a:p>
          <a:p>
            <a:pPr marL="342900" indent="-342900" algn="just">
              <a:spcBef>
                <a:spcPct val="20000"/>
              </a:spcBef>
              <a:buFont typeface="Wingdings" pitchFamily="2" charset="2"/>
              <a:buChar char="Ø"/>
              <a:defRPr/>
            </a:pPr>
            <a:r>
              <a:rPr lang="en-US" sz="2200" dirty="0" smtClean="0">
                <a:latin typeface="Times New Roman" pitchFamily="18" charset="0"/>
                <a:cs typeface="Times New Roman" pitchFamily="18" charset="0"/>
              </a:rPr>
              <a:t>Steam Used to produce 262.2 MWH = 1573 Ton</a:t>
            </a:r>
          </a:p>
          <a:p>
            <a:pPr marL="342900" indent="-342900" algn="just">
              <a:spcBef>
                <a:spcPct val="20000"/>
              </a:spcBef>
              <a:buFont typeface="Wingdings" pitchFamily="2" charset="2"/>
              <a:buChar char="Ø"/>
              <a:defRPr/>
            </a:pPr>
            <a:r>
              <a:rPr lang="en-US" sz="2200" dirty="0" smtClean="0">
                <a:latin typeface="Times New Roman" pitchFamily="18" charset="0"/>
                <a:cs typeface="Times New Roman" pitchFamily="18" charset="0"/>
              </a:rPr>
              <a:t>Bagasse required for 1573 Ton Steam = 715 Ton</a:t>
            </a:r>
          </a:p>
          <a:p>
            <a:pPr marL="342900" indent="-342900" algn="just">
              <a:spcBef>
                <a:spcPct val="20000"/>
              </a:spcBef>
              <a:buFont typeface="Wingdings" pitchFamily="2" charset="2"/>
              <a:buChar char="Ø"/>
              <a:defRPr/>
            </a:pPr>
            <a:r>
              <a:rPr lang="en-US" sz="2200" dirty="0" smtClean="0">
                <a:latin typeface="Times New Roman" pitchFamily="18" charset="0"/>
                <a:cs typeface="Times New Roman" pitchFamily="18" charset="0"/>
              </a:rPr>
              <a:t>Total Saving during one season is almost  </a:t>
            </a:r>
            <a:r>
              <a:rPr lang="en-US" sz="2200" b="1" dirty="0" smtClean="0">
                <a:latin typeface="Times New Roman" pitchFamily="18" charset="0"/>
                <a:cs typeface="Times New Roman" pitchFamily="18" charset="0"/>
              </a:rPr>
              <a:t>PKR.4.290 Millions</a:t>
            </a:r>
          </a:p>
          <a:p>
            <a:pPr marL="342900" lvl="0" indent="-342900" algn="just">
              <a:spcBef>
                <a:spcPct val="20000"/>
              </a:spcBef>
              <a:buFont typeface="Wingdings" pitchFamily="2" charset="2"/>
              <a:buChar char="Ø"/>
              <a:defRPr/>
            </a:pPr>
            <a:endParaRPr lang="en-US" sz="2200" dirty="0" smtClean="0">
              <a:latin typeface="Times New Roman" pitchFamily="18" charset="0"/>
              <a:cs typeface="Times New Roman" pitchFamily="18" charset="0"/>
            </a:endParaRPr>
          </a:p>
          <a:p>
            <a:pPr marL="342900" lvl="0" indent="-342900" algn="just">
              <a:spcBef>
                <a:spcPct val="20000"/>
              </a:spcBef>
              <a:buFont typeface="Wingdings" pitchFamily="2" charset="2"/>
              <a:buChar char="Ø"/>
              <a:defRPr/>
            </a:pPr>
            <a:endParaRPr lang="en-US" sz="2200" dirty="0" smtClean="0">
              <a:latin typeface="Times New Roman" pitchFamily="18" charset="0"/>
              <a:cs typeface="Times New Roman" pitchFamily="18" charset="0"/>
            </a:endParaRPr>
          </a:p>
          <a:p>
            <a:pPr marL="342900" lvl="0" indent="-342900" algn="just">
              <a:spcBef>
                <a:spcPct val="20000"/>
              </a:spcBef>
              <a:defRPr/>
            </a:pPr>
            <a:endParaRPr lang="en-US" sz="2200" dirty="0" smtClean="0">
              <a:latin typeface="Times New Roman" pitchFamily="18" charset="0"/>
              <a:cs typeface="Times New Roman" pitchFamily="18" charset="0"/>
            </a:endParaRPr>
          </a:p>
          <a:p>
            <a:pPr marL="342900" lvl="0" indent="-342900" algn="just">
              <a:spcBef>
                <a:spcPct val="20000"/>
              </a:spcBef>
              <a:buFont typeface="Wingdings" pitchFamily="2" charset="2"/>
              <a:buChar char="Ø"/>
              <a:defRPr/>
            </a:pPr>
            <a:endParaRPr lang="en-US" sz="2200"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4" name="Rectangle 13"/>
          <p:cNvSpPr/>
          <p:nvPr/>
        </p:nvSpPr>
        <p:spPr>
          <a:xfrm>
            <a:off x="5638800" y="3505200"/>
            <a:ext cx="2590800" cy="381000"/>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82296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dirty="0" smtClean="0">
                          <a:solidFill>
                            <a:schemeClr val="tx1"/>
                          </a:solidFill>
                          <a:latin typeface="Times New Roman" pitchFamily="18" charset="0"/>
                          <a:cs typeface="Times New Roman" pitchFamily="18" charset="0"/>
                        </a:rPr>
                        <a:t>CASE STUDY: FEEDING TABLE MOTORS</a:t>
                      </a:r>
                      <a:endParaRPr lang="en-US" sz="24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7" name="Content Placeholder 2"/>
          <p:cNvSpPr txBox="1">
            <a:spLocks/>
          </p:cNvSpPr>
          <p:nvPr/>
        </p:nvSpPr>
        <p:spPr>
          <a:xfrm>
            <a:off x="685800" y="1371600"/>
            <a:ext cx="7620000" cy="51054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Content Placeholder 2"/>
          <p:cNvSpPr txBox="1">
            <a:spLocks/>
          </p:cNvSpPr>
          <p:nvPr/>
        </p:nvSpPr>
        <p:spPr>
          <a:xfrm>
            <a:off x="838200" y="1524000"/>
            <a:ext cx="7620000" cy="41910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endParaRPr lang="en-US" sz="2400" b="1"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graphicFrame>
        <p:nvGraphicFramePr>
          <p:cNvPr id="9" name="Table 8"/>
          <p:cNvGraphicFramePr>
            <a:graphicFrameLocks noGrp="1"/>
          </p:cNvGraphicFramePr>
          <p:nvPr/>
        </p:nvGraphicFramePr>
        <p:xfrm>
          <a:off x="76200" y="1524001"/>
          <a:ext cx="8991597" cy="5105401"/>
        </p:xfrm>
        <a:graphic>
          <a:graphicData uri="http://schemas.openxmlformats.org/drawingml/2006/table">
            <a:tbl>
              <a:tblPr/>
              <a:tblGrid>
                <a:gridCol w="248825"/>
                <a:gridCol w="1111225"/>
                <a:gridCol w="508959"/>
                <a:gridCol w="534405"/>
                <a:gridCol w="599440"/>
                <a:gridCol w="610750"/>
                <a:gridCol w="622060"/>
                <a:gridCol w="848264"/>
                <a:gridCol w="534405"/>
                <a:gridCol w="534405"/>
                <a:gridCol w="746473"/>
                <a:gridCol w="610750"/>
                <a:gridCol w="735163"/>
                <a:gridCol w="746473"/>
              </a:tblGrid>
              <a:tr h="338614">
                <a:tc gridSpan="14">
                  <a:txBody>
                    <a:bodyPr/>
                    <a:lstStyle/>
                    <a:p>
                      <a:pPr algn="ctr" fontAlgn="ctr"/>
                      <a:r>
                        <a:rPr lang="en-US" sz="1800" b="1" i="0" u="none" strike="noStrike" dirty="0">
                          <a:solidFill>
                            <a:srgbClr val="000000"/>
                          </a:solidFill>
                          <a:latin typeface="Times New Roman"/>
                        </a:rPr>
                        <a:t>ENERGY SAVING AT FEEDING TABLES</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2024">
                <a:tc gridSpan="14">
                  <a:txBody>
                    <a:bodyPr/>
                    <a:lstStyle/>
                    <a:p>
                      <a:pPr algn="ctr" fontAlgn="ctr"/>
                      <a:r>
                        <a:rPr lang="en-US" sz="1400" b="1" i="0" u="none" strike="noStrike">
                          <a:solidFill>
                            <a:srgbClr val="000000"/>
                          </a:solidFill>
                          <a:latin typeface="Times New Roman"/>
                        </a:rPr>
                        <a:t> Feeding Table Motors and VFDs</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2024">
                <a:tc>
                  <a:txBody>
                    <a:bodyPr/>
                    <a:lstStyle/>
                    <a:p>
                      <a:pPr algn="ctr" fontAlgn="ctr"/>
                      <a:r>
                        <a:rPr lang="en-US" sz="1000" b="1" i="0" u="none" strike="noStrike">
                          <a:solidFill>
                            <a:srgbClr val="000000"/>
                          </a:solidFill>
                          <a:latin typeface="Times New Roman"/>
                        </a:rPr>
                        <a:t> </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latin typeface="Times New Roman"/>
                        </a:rPr>
                        <a:t> </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en-US" sz="1400" b="1" i="0" u="none" strike="noStrike">
                          <a:solidFill>
                            <a:srgbClr val="000000"/>
                          </a:solidFill>
                          <a:latin typeface="Times New Roman"/>
                        </a:rPr>
                        <a:t>Current Installed Motors</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1400" b="1" i="0" u="none" strike="noStrike" dirty="0">
                          <a:solidFill>
                            <a:srgbClr val="000000"/>
                          </a:solidFill>
                          <a:latin typeface="Times New Roman"/>
                        </a:rPr>
                        <a:t>New Motors &amp; VFDs</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62811">
                <a:tc>
                  <a:txBody>
                    <a:bodyPr/>
                    <a:lstStyle/>
                    <a:p>
                      <a:pPr algn="ctr" fontAlgn="ctr"/>
                      <a:r>
                        <a:rPr lang="en-US" sz="1100" b="1" i="0" u="none" strike="noStrike" dirty="0">
                          <a:solidFill>
                            <a:srgbClr val="000000"/>
                          </a:solidFill>
                          <a:latin typeface="Times New Roman"/>
                        </a:rPr>
                        <a:t>Sr. No.</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Times New Roman"/>
                        </a:rPr>
                        <a:t>Motor Name </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Times New Roman"/>
                        </a:rPr>
                        <a:t>Rated Power </a:t>
                      </a:r>
                      <a:br>
                        <a:rPr lang="en-US" sz="1100" b="1" i="0" u="none" strike="noStrike" dirty="0">
                          <a:solidFill>
                            <a:srgbClr val="000000"/>
                          </a:solidFill>
                          <a:latin typeface="Times New Roman"/>
                        </a:rPr>
                      </a:br>
                      <a:r>
                        <a:rPr lang="en-US" sz="1100" b="1" i="0" u="none" strike="noStrike" dirty="0">
                          <a:solidFill>
                            <a:srgbClr val="000000"/>
                          </a:solidFill>
                          <a:latin typeface="Times New Roman"/>
                        </a:rPr>
                        <a:t>(KW)</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Times New Roman"/>
                        </a:rPr>
                        <a:t>Rated Current</a:t>
                      </a:r>
                      <a:br>
                        <a:rPr lang="en-US" sz="1100" b="1" i="0" u="none" strike="noStrike" dirty="0">
                          <a:solidFill>
                            <a:srgbClr val="000000"/>
                          </a:solidFill>
                          <a:latin typeface="Times New Roman"/>
                        </a:rPr>
                      </a:br>
                      <a:r>
                        <a:rPr lang="en-US" sz="1100" b="1" i="0" u="none" strike="noStrike" dirty="0">
                          <a:solidFill>
                            <a:srgbClr val="000000"/>
                          </a:solidFill>
                          <a:latin typeface="Times New Roman"/>
                        </a:rPr>
                        <a:t>(A)</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Times New Roman"/>
                        </a:rPr>
                        <a:t>ON load Running Current</a:t>
                      </a:r>
                      <a:br>
                        <a:rPr lang="en-US" sz="1100" b="1" i="0" u="none" strike="noStrike" dirty="0">
                          <a:solidFill>
                            <a:srgbClr val="000000"/>
                          </a:solidFill>
                          <a:latin typeface="Times New Roman"/>
                        </a:rPr>
                      </a:br>
                      <a:r>
                        <a:rPr lang="en-US" sz="1100" b="1" i="0" u="none" strike="noStrike" dirty="0">
                          <a:solidFill>
                            <a:srgbClr val="000000"/>
                          </a:solidFill>
                          <a:latin typeface="Times New Roman"/>
                        </a:rPr>
                        <a:t>(A)</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Times New Roman"/>
                        </a:rPr>
                        <a:t>NO load Running Current</a:t>
                      </a:r>
                      <a:br>
                        <a:rPr lang="en-US" sz="1100" b="1" i="0" u="none" strike="noStrike" dirty="0">
                          <a:solidFill>
                            <a:srgbClr val="000000"/>
                          </a:solidFill>
                          <a:latin typeface="Times New Roman"/>
                        </a:rPr>
                      </a:br>
                      <a:r>
                        <a:rPr lang="en-US" sz="1100" b="1" i="0" u="none" strike="noStrike" dirty="0">
                          <a:solidFill>
                            <a:srgbClr val="000000"/>
                          </a:solidFill>
                          <a:latin typeface="Times New Roman"/>
                        </a:rPr>
                        <a:t>(A)</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Times New Roman"/>
                        </a:rPr>
                        <a:t>No load Running Power</a:t>
                      </a:r>
                      <a:br>
                        <a:rPr lang="en-US" sz="1100" b="1" i="0" u="none" strike="noStrike" dirty="0">
                          <a:solidFill>
                            <a:srgbClr val="000000"/>
                          </a:solidFill>
                          <a:latin typeface="Times New Roman"/>
                        </a:rPr>
                      </a:br>
                      <a:r>
                        <a:rPr lang="en-US" sz="1100" b="1" i="0" u="none" strike="noStrike" dirty="0">
                          <a:solidFill>
                            <a:srgbClr val="000000"/>
                          </a:solidFill>
                          <a:latin typeface="Times New Roman"/>
                        </a:rPr>
                        <a:t>(KW)</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Times New Roman"/>
                        </a:rPr>
                        <a:t>Extra Power Consumed per day </a:t>
                      </a:r>
                      <a:br>
                        <a:rPr lang="en-US" sz="1100" b="1" i="0" u="none" strike="noStrike" dirty="0">
                          <a:solidFill>
                            <a:srgbClr val="000000"/>
                          </a:solidFill>
                          <a:latin typeface="Times New Roman"/>
                        </a:rPr>
                      </a:br>
                      <a:r>
                        <a:rPr lang="en-US" sz="1100" b="1" i="0" u="none" strike="noStrike" dirty="0">
                          <a:solidFill>
                            <a:srgbClr val="000000"/>
                          </a:solidFill>
                          <a:latin typeface="Times New Roman"/>
                        </a:rPr>
                        <a:t>(KWH)</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Times New Roman"/>
                        </a:rPr>
                        <a:t>New Motor Rated Power</a:t>
                      </a:r>
                      <a:br>
                        <a:rPr lang="en-US" sz="1100" b="1" i="0" u="none" strike="noStrike" dirty="0">
                          <a:solidFill>
                            <a:srgbClr val="000000"/>
                          </a:solidFill>
                          <a:latin typeface="Times New Roman"/>
                        </a:rPr>
                      </a:br>
                      <a:r>
                        <a:rPr lang="en-US" sz="1100" b="1" i="0" u="none" strike="noStrike" dirty="0">
                          <a:solidFill>
                            <a:srgbClr val="000000"/>
                          </a:solidFill>
                          <a:latin typeface="Times New Roman"/>
                        </a:rPr>
                        <a:t>(KW)</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Times New Roman"/>
                        </a:rPr>
                        <a:t>New Motor Rated Current</a:t>
                      </a:r>
                      <a:br>
                        <a:rPr lang="en-US" sz="1100" b="1" i="0" u="none" strike="noStrike" dirty="0">
                          <a:solidFill>
                            <a:srgbClr val="000000"/>
                          </a:solidFill>
                          <a:latin typeface="Times New Roman"/>
                        </a:rPr>
                      </a:br>
                      <a:r>
                        <a:rPr lang="en-US" sz="1100" b="1" i="0" u="none" strike="noStrike" dirty="0">
                          <a:solidFill>
                            <a:srgbClr val="000000"/>
                          </a:solidFill>
                          <a:latin typeface="Times New Roman"/>
                        </a:rPr>
                        <a:t>(A)</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Times New Roman"/>
                        </a:rPr>
                        <a:t>Energy saved by Replacing Motors</a:t>
                      </a:r>
                      <a:br>
                        <a:rPr lang="en-US" sz="1100" b="1" i="0" u="none" strike="noStrike" dirty="0">
                          <a:solidFill>
                            <a:srgbClr val="000000"/>
                          </a:solidFill>
                          <a:latin typeface="Times New Roman"/>
                        </a:rPr>
                      </a:br>
                      <a:r>
                        <a:rPr lang="en-US" sz="1100" b="1" i="0" u="none" strike="noStrike" dirty="0">
                          <a:solidFill>
                            <a:srgbClr val="000000"/>
                          </a:solidFill>
                          <a:latin typeface="Times New Roman"/>
                        </a:rPr>
                        <a:t>(KWH/day)</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Times New Roman"/>
                        </a:rPr>
                        <a:t>Energy saved by VFDs</a:t>
                      </a:r>
                      <a:br>
                        <a:rPr lang="en-US" sz="1100" b="1" i="0" u="none" strike="noStrike" dirty="0">
                          <a:solidFill>
                            <a:srgbClr val="000000"/>
                          </a:solidFill>
                          <a:latin typeface="Times New Roman"/>
                        </a:rPr>
                      </a:br>
                      <a:r>
                        <a:rPr lang="en-US" sz="1100" b="1" i="0" u="none" strike="noStrike" dirty="0">
                          <a:solidFill>
                            <a:srgbClr val="000000"/>
                          </a:solidFill>
                          <a:latin typeface="Times New Roman"/>
                        </a:rPr>
                        <a:t>(KW)</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Times New Roman"/>
                        </a:rPr>
                        <a:t>Energy saved by VFDs</a:t>
                      </a:r>
                      <a:br>
                        <a:rPr lang="en-US" sz="1100" b="1" i="0" u="none" strike="noStrike" dirty="0">
                          <a:solidFill>
                            <a:srgbClr val="000000"/>
                          </a:solidFill>
                          <a:latin typeface="Times New Roman"/>
                        </a:rPr>
                      </a:br>
                      <a:r>
                        <a:rPr lang="en-US" sz="1100" b="1" i="0" u="none" strike="noStrike" dirty="0">
                          <a:solidFill>
                            <a:srgbClr val="000000"/>
                          </a:solidFill>
                          <a:latin typeface="Times New Roman"/>
                        </a:rPr>
                        <a:t>(KWH/day)</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Times New Roman"/>
                        </a:rPr>
                        <a:t>Total Energy saved</a:t>
                      </a:r>
                      <a:br>
                        <a:rPr lang="en-US" sz="1100" b="1" i="0" u="none" strike="noStrike" dirty="0">
                          <a:solidFill>
                            <a:srgbClr val="000000"/>
                          </a:solidFill>
                          <a:latin typeface="Times New Roman"/>
                        </a:rPr>
                      </a:br>
                      <a:r>
                        <a:rPr lang="en-US" sz="1100" b="1" i="0" u="none" strike="noStrike" dirty="0">
                          <a:solidFill>
                            <a:srgbClr val="000000"/>
                          </a:solidFill>
                          <a:latin typeface="Times New Roman"/>
                        </a:rPr>
                        <a:t>(KWH/day)</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04">
                <a:tc>
                  <a:txBody>
                    <a:bodyPr/>
                    <a:lstStyle/>
                    <a:p>
                      <a:pPr algn="ctr" fontAlgn="ctr"/>
                      <a:r>
                        <a:rPr lang="en-US" sz="1500" b="0" i="0" u="none" strike="noStrike" dirty="0">
                          <a:solidFill>
                            <a:srgbClr val="000000"/>
                          </a:solidFill>
                          <a:latin typeface="Times New Roman" pitchFamily="18" charset="0"/>
                          <a:cs typeface="Times New Roman" pitchFamily="18" charset="0"/>
                        </a:rPr>
                        <a:t>1</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Times New Roman" pitchFamily="18" charset="0"/>
                          <a:cs typeface="Times New Roman" pitchFamily="18" charset="0"/>
                        </a:rPr>
                        <a:t>Feeding Table No.1</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90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153</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95</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52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30.6</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pitchFamily="18" charset="0"/>
                          <a:cs typeface="Times New Roman" pitchFamily="18" charset="0"/>
                        </a:rPr>
                        <a:t>245.0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75</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127</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245.0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192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437</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04">
                <a:tc>
                  <a:txBody>
                    <a:bodyPr/>
                    <a:lstStyle/>
                    <a:p>
                      <a:pPr algn="ctr" fontAlgn="ctr"/>
                      <a:r>
                        <a:rPr lang="en-US" sz="1500" b="0" i="0" u="none" strike="noStrike">
                          <a:solidFill>
                            <a:srgbClr val="000000"/>
                          </a:solidFill>
                          <a:latin typeface="Times New Roman" pitchFamily="18" charset="0"/>
                          <a:cs typeface="Times New Roman" pitchFamily="18" charset="0"/>
                        </a:rPr>
                        <a:t>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Times New Roman" pitchFamily="18" charset="0"/>
                          <a:cs typeface="Times New Roman" pitchFamily="18" charset="0"/>
                        </a:rPr>
                        <a:t>Feeding Table No.2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pitchFamily="18" charset="0"/>
                          <a:cs typeface="Times New Roman" pitchFamily="18" charset="0"/>
                        </a:rPr>
                        <a:t>90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153</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88</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52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30.6</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245.0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75</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127</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245.0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192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pitchFamily="18" charset="0"/>
                          <a:cs typeface="Times New Roman" pitchFamily="18" charset="0"/>
                        </a:rPr>
                        <a:t>437</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04">
                <a:tc>
                  <a:txBody>
                    <a:bodyPr/>
                    <a:lstStyle/>
                    <a:p>
                      <a:pPr algn="ctr" fontAlgn="ctr"/>
                      <a:r>
                        <a:rPr lang="en-US" sz="1500" b="0" i="0" u="none" strike="noStrike">
                          <a:solidFill>
                            <a:srgbClr val="000000"/>
                          </a:solidFill>
                          <a:latin typeface="Times New Roman" pitchFamily="18" charset="0"/>
                          <a:cs typeface="Times New Roman" pitchFamily="18" charset="0"/>
                        </a:rPr>
                        <a:t>3</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Times New Roman" pitchFamily="18" charset="0"/>
                          <a:cs typeface="Times New Roman" pitchFamily="18" charset="0"/>
                        </a:rPr>
                        <a:t>Feeding Table No.3</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pitchFamily="18" charset="0"/>
                          <a:cs typeface="Times New Roman" pitchFamily="18" charset="0"/>
                        </a:rPr>
                        <a:t>90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pitchFamily="18" charset="0"/>
                          <a:cs typeface="Times New Roman" pitchFamily="18" charset="0"/>
                        </a:rPr>
                        <a:t>153</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pitchFamily="18" charset="0"/>
                          <a:cs typeface="Times New Roman" pitchFamily="18" charset="0"/>
                        </a:rPr>
                        <a:t>125</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52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30.6</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245.0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75</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127</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245.0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192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437</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04">
                <a:tc>
                  <a:txBody>
                    <a:bodyPr/>
                    <a:lstStyle/>
                    <a:p>
                      <a:pPr algn="ctr" fontAlgn="ctr"/>
                      <a:r>
                        <a:rPr lang="en-US" sz="1500" b="0" i="0" u="none" strike="noStrike">
                          <a:solidFill>
                            <a:srgbClr val="000000"/>
                          </a:solidFill>
                          <a:latin typeface="Times New Roman" pitchFamily="18" charset="0"/>
                          <a:cs typeface="Times New Roman" pitchFamily="18" charset="0"/>
                        </a:rPr>
                        <a:t>4</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Times New Roman" pitchFamily="18" charset="0"/>
                          <a:cs typeface="Times New Roman" pitchFamily="18" charset="0"/>
                        </a:rPr>
                        <a:t>Feeding Table No.4</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90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153</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110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pitchFamily="18" charset="0"/>
                          <a:cs typeface="Times New Roman" pitchFamily="18" charset="0"/>
                        </a:rPr>
                        <a:t>52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pitchFamily="18" charset="0"/>
                          <a:cs typeface="Times New Roman" pitchFamily="18" charset="0"/>
                        </a:rPr>
                        <a:t>30.6</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245.0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75</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127</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245.0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192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437</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04">
                <a:tc>
                  <a:txBody>
                    <a:bodyPr/>
                    <a:lstStyle/>
                    <a:p>
                      <a:pPr algn="ctr" fontAlgn="ctr"/>
                      <a:r>
                        <a:rPr lang="en-US" sz="1500" b="0" i="0" u="none" strike="noStrike">
                          <a:solidFill>
                            <a:srgbClr val="000000"/>
                          </a:solidFill>
                          <a:latin typeface="Times New Roman" pitchFamily="18" charset="0"/>
                          <a:cs typeface="Times New Roman" pitchFamily="18" charset="0"/>
                        </a:rPr>
                        <a:t>5</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Times New Roman" pitchFamily="18" charset="0"/>
                          <a:cs typeface="Times New Roman" pitchFamily="18" charset="0"/>
                        </a:rPr>
                        <a:t>Feeding Table No.5</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90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153</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115</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52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30.6</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pitchFamily="18" charset="0"/>
                          <a:cs typeface="Times New Roman" pitchFamily="18" charset="0"/>
                        </a:rPr>
                        <a:t>245.0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pitchFamily="18" charset="0"/>
                          <a:cs typeface="Times New Roman" pitchFamily="18" charset="0"/>
                        </a:rPr>
                        <a:t>75</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127</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245.0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192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437</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04">
                <a:tc>
                  <a:txBody>
                    <a:bodyPr/>
                    <a:lstStyle/>
                    <a:p>
                      <a:pPr algn="ctr" fontAlgn="ctr"/>
                      <a:r>
                        <a:rPr lang="en-US" sz="1500" b="0" i="0" u="none" strike="noStrike">
                          <a:solidFill>
                            <a:srgbClr val="000000"/>
                          </a:solidFill>
                          <a:latin typeface="Times New Roman" pitchFamily="18" charset="0"/>
                          <a:cs typeface="Times New Roman" pitchFamily="18" charset="0"/>
                        </a:rPr>
                        <a:t>6</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Times New Roman" pitchFamily="18" charset="0"/>
                          <a:cs typeface="Times New Roman" pitchFamily="18" charset="0"/>
                        </a:rPr>
                        <a:t>Feeding Table No.6</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90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153</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110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52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30.6</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245.0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75</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127</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pitchFamily="18" charset="0"/>
                          <a:cs typeface="Times New Roman" pitchFamily="18" charset="0"/>
                        </a:rPr>
                        <a:t>245.0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pitchFamily="18" charset="0"/>
                          <a:cs typeface="Times New Roman" pitchFamily="18" charset="0"/>
                        </a:rPr>
                        <a:t>12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192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pitchFamily="18" charset="0"/>
                          <a:cs typeface="Times New Roman" pitchFamily="18" charset="0"/>
                        </a:rPr>
                        <a:t>437</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04">
                <a:tc gridSpan="7">
                  <a:txBody>
                    <a:bodyPr/>
                    <a:lstStyle/>
                    <a:p>
                      <a:pPr algn="ctr" fontAlgn="ctr"/>
                      <a:r>
                        <a:rPr lang="en-US" sz="1600" b="1" i="0" u="none" strike="noStrike">
                          <a:solidFill>
                            <a:srgbClr val="000000"/>
                          </a:solidFill>
                          <a:latin typeface="Times New Roman" pitchFamily="18" charset="0"/>
                          <a:cs typeface="Times New Roman" pitchFamily="18" charset="0"/>
                        </a:rPr>
                        <a:t>Total</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i="0" u="none" strike="noStrike">
                          <a:solidFill>
                            <a:srgbClr val="000000"/>
                          </a:solidFill>
                          <a:latin typeface="Times New Roman" pitchFamily="18" charset="0"/>
                          <a:cs typeface="Times New Roman" pitchFamily="18" charset="0"/>
                        </a:rPr>
                        <a:t>1470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pitchFamily="18" charset="0"/>
                          <a:cs typeface="Times New Roman" pitchFamily="18" charset="0"/>
                        </a:rPr>
                        <a:t> </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pitchFamily="18" charset="0"/>
                          <a:cs typeface="Times New Roman" pitchFamily="18" charset="0"/>
                        </a:rPr>
                        <a:t> </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Times New Roman" pitchFamily="18" charset="0"/>
                          <a:cs typeface="Times New Roman" pitchFamily="18" charset="0"/>
                        </a:rPr>
                        <a:t>1470</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Times New Roman" pitchFamily="18" charset="0"/>
                          <a:cs typeface="Times New Roman" pitchFamily="18" charset="0"/>
                        </a:rPr>
                        <a:t>72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Times New Roman" pitchFamily="18" charset="0"/>
                          <a:cs typeface="Times New Roman" pitchFamily="18" charset="0"/>
                        </a:rPr>
                        <a:t>1152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Times New Roman" pitchFamily="18" charset="0"/>
                          <a:cs typeface="Times New Roman" pitchFamily="18" charset="0"/>
                        </a:rPr>
                        <a:t>2622</a:t>
                      </a:r>
                    </a:p>
                  </a:txBody>
                  <a:tcPr marL="5758" marR="5758" marT="5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82296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dirty="0" smtClean="0">
                          <a:solidFill>
                            <a:schemeClr val="tx1"/>
                          </a:solidFill>
                          <a:latin typeface="Times New Roman" pitchFamily="18" charset="0"/>
                          <a:cs typeface="Times New Roman" pitchFamily="18" charset="0"/>
                        </a:rPr>
                        <a:t>CASE STUDY: LED LIGHTS INSTEAD OF CONVENTIONAL LIGHTS</a:t>
                      </a:r>
                      <a:endParaRPr lang="en-US" sz="24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7" name="Content Placeholder 2"/>
          <p:cNvSpPr txBox="1">
            <a:spLocks/>
          </p:cNvSpPr>
          <p:nvPr/>
        </p:nvSpPr>
        <p:spPr>
          <a:xfrm>
            <a:off x="685800" y="1371600"/>
            <a:ext cx="7620000" cy="51054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Content Placeholder 2"/>
          <p:cNvSpPr txBox="1">
            <a:spLocks/>
          </p:cNvSpPr>
          <p:nvPr/>
        </p:nvSpPr>
        <p:spPr>
          <a:xfrm>
            <a:off x="838200" y="1524000"/>
            <a:ext cx="7620000" cy="41910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endParaRPr lang="en-US" sz="2400" b="1"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9" name="Content Placeholder 2"/>
          <p:cNvSpPr txBox="1">
            <a:spLocks/>
          </p:cNvSpPr>
          <p:nvPr/>
        </p:nvSpPr>
        <p:spPr>
          <a:xfrm>
            <a:off x="609600" y="1447800"/>
            <a:ext cx="7620000" cy="48768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LED Lights save a lot of energy instead of </a:t>
            </a:r>
            <a:r>
              <a:rPr lang="en-US" sz="2400" dirty="0" smtClean="0">
                <a:latin typeface="Times New Roman" pitchFamily="18" charset="0"/>
                <a:cs typeface="Times New Roman" pitchFamily="18" charset="0"/>
              </a:rPr>
              <a:t>Conventional </a:t>
            </a:r>
            <a:r>
              <a:rPr lang="en-US" sz="2400" dirty="0" smtClean="0">
                <a:latin typeface="Times New Roman" pitchFamily="18" charset="0"/>
                <a:cs typeface="Times New Roman" pitchFamily="18" charset="0"/>
              </a:rPr>
              <a:t>lights</a:t>
            </a:r>
          </a:p>
          <a:p>
            <a:pPr marL="342900" lvl="0" indent="-342900" algn="just">
              <a:spcBef>
                <a:spcPct val="20000"/>
              </a:spcBef>
              <a:buFont typeface="Wingdings" pitchFamily="2" charset="2"/>
              <a:buChar char="Ø"/>
              <a:defRPr/>
            </a:pP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Life </a:t>
            </a:r>
            <a:r>
              <a:rPr lang="en-US" sz="2400" dirty="0" smtClean="0">
                <a:latin typeface="Times New Roman" pitchFamily="18" charset="0"/>
                <a:cs typeface="Times New Roman" pitchFamily="18" charset="0"/>
              </a:rPr>
              <a:t>expectancy of LED Lights is high</a:t>
            </a:r>
          </a:p>
          <a:p>
            <a:pPr marL="342900" lvl="0" indent="-342900" algn="just">
              <a:spcBef>
                <a:spcPct val="20000"/>
              </a:spcBef>
              <a:buFont typeface="Wingdings" pitchFamily="2" charset="2"/>
              <a:buChar char="Ø"/>
              <a:defRPr/>
            </a:pPr>
            <a:r>
              <a:rPr lang="en-US" sz="2400" dirty="0" smtClean="0">
                <a:latin typeface="Times New Roman" pitchFamily="18" charset="0"/>
                <a:cs typeface="Times New Roman" pitchFamily="18" charset="0"/>
              </a:rPr>
              <a:t>LED </a:t>
            </a:r>
            <a:r>
              <a:rPr lang="en-US" sz="2400" dirty="0" smtClean="0">
                <a:latin typeface="Times New Roman" pitchFamily="18" charset="0"/>
                <a:cs typeface="Times New Roman" pitchFamily="18" charset="0"/>
              </a:rPr>
              <a:t>Lights have compact Design</a:t>
            </a:r>
          </a:p>
          <a:p>
            <a:pPr marL="342900" lvl="0" indent="-342900" algn="just">
              <a:spcBef>
                <a:spcPct val="20000"/>
              </a:spcBef>
              <a:buFont typeface="Wingdings" pitchFamily="2" charset="2"/>
              <a:buChar char="Ø"/>
              <a:defRPr/>
            </a:pPr>
            <a:r>
              <a:rPr lang="en-US" sz="2400" dirty="0" smtClean="0">
                <a:latin typeface="Times New Roman" pitchFamily="18" charset="0"/>
                <a:cs typeface="Times New Roman" pitchFamily="18" charset="0"/>
              </a:rPr>
              <a:t>LED </a:t>
            </a:r>
            <a:r>
              <a:rPr lang="en-US" sz="2400" dirty="0" smtClean="0">
                <a:latin typeface="Times New Roman" pitchFamily="18" charset="0"/>
                <a:cs typeface="Times New Roman" pitchFamily="18" charset="0"/>
              </a:rPr>
              <a:t>lights contain no toxic gases</a:t>
            </a:r>
          </a:p>
          <a:p>
            <a:pPr marL="342900" lvl="0" indent="-342900" algn="just">
              <a:spcBef>
                <a:spcPct val="20000"/>
              </a:spcBef>
              <a:buFont typeface="Wingdings" pitchFamily="2" charset="2"/>
              <a:buChar char="Ø"/>
              <a:defRPr/>
            </a:pPr>
            <a:r>
              <a:rPr lang="en-US" sz="2400" dirty="0" smtClean="0">
                <a:latin typeface="Times New Roman" pitchFamily="18" charset="0"/>
                <a:cs typeface="Times New Roman" pitchFamily="18" charset="0"/>
              </a:rPr>
              <a:t>LED </a:t>
            </a:r>
            <a:r>
              <a:rPr lang="en-US" sz="2400" dirty="0" smtClean="0">
                <a:latin typeface="Times New Roman" pitchFamily="18" charset="0"/>
                <a:cs typeface="Times New Roman" pitchFamily="18" charset="0"/>
              </a:rPr>
              <a:t>Lights are not </a:t>
            </a:r>
            <a:r>
              <a:rPr lang="en-US" sz="2400" dirty="0" smtClean="0">
                <a:latin typeface="Times New Roman" pitchFamily="18" charset="0"/>
                <a:cs typeface="Times New Roman" pitchFamily="18" charset="0"/>
              </a:rPr>
              <a:t>Fragile</a:t>
            </a:r>
            <a:endParaRPr lang="en-US" sz="2400" dirty="0" smtClean="0">
              <a:latin typeface="Times New Roman" pitchFamily="18" charset="0"/>
              <a:cs typeface="Times New Roman" pitchFamily="18" charset="0"/>
            </a:endParaRPr>
          </a:p>
          <a:p>
            <a:pPr marL="342900" indent="-342900" algn="just">
              <a:spcBef>
                <a:spcPct val="20000"/>
              </a:spcBef>
              <a:buFont typeface="Wingdings" pitchFamily="2" charset="2"/>
              <a:buChar char="Ø"/>
              <a:defRPr/>
            </a:pPr>
            <a:r>
              <a:rPr lang="en-US" sz="2400" dirty="0" smtClean="0">
                <a:latin typeface="Times New Roman" pitchFamily="18" charset="0"/>
                <a:cs typeface="Times New Roman" pitchFamily="18" charset="0"/>
              </a:rPr>
              <a:t>Provide Instant </a:t>
            </a:r>
            <a:r>
              <a:rPr lang="en-US" sz="2400" dirty="0" smtClean="0">
                <a:latin typeface="Times New Roman" pitchFamily="18" charset="0"/>
                <a:cs typeface="Times New Roman" pitchFamily="18" charset="0"/>
              </a:rPr>
              <a:t>ON/OFF</a:t>
            </a:r>
          </a:p>
          <a:p>
            <a:pPr marL="342900" indent="-342900">
              <a:spcBef>
                <a:spcPct val="20000"/>
              </a:spcBef>
              <a:buFont typeface="Wingdings" pitchFamily="2" charset="2"/>
              <a:buChar char="Ø"/>
              <a:defRPr/>
            </a:pPr>
            <a:r>
              <a:rPr lang="en-US" sz="2400" dirty="0" smtClean="0">
                <a:latin typeface="Times New Roman" pitchFamily="18" charset="0"/>
                <a:cs typeface="Times New Roman" pitchFamily="18" charset="0"/>
              </a:rPr>
              <a:t>No </a:t>
            </a:r>
            <a:r>
              <a:rPr lang="en-US" sz="2400" dirty="0" smtClean="0">
                <a:latin typeface="Times New Roman" pitchFamily="18" charset="0"/>
                <a:cs typeface="Times New Roman" pitchFamily="18" charset="0"/>
              </a:rPr>
              <a:t>need of </a:t>
            </a:r>
            <a:r>
              <a:rPr lang="en-US" sz="2400" dirty="0" smtClean="0">
                <a:latin typeface="Times New Roman" pitchFamily="18" charset="0"/>
                <a:cs typeface="Times New Roman" pitchFamily="18" charset="0"/>
              </a:rPr>
              <a:t>cool/warm </a:t>
            </a:r>
            <a:r>
              <a:rPr lang="en-US" sz="2400" dirty="0" smtClean="0">
                <a:latin typeface="Times New Roman" pitchFamily="18" charset="0"/>
                <a:cs typeface="Times New Roman" pitchFamily="18" charset="0"/>
              </a:rPr>
              <a:t>time for ON/OFF</a:t>
            </a:r>
          </a:p>
          <a:p>
            <a:pPr marL="342900" lvl="0" indent="-342900" algn="just">
              <a:spcBef>
                <a:spcPct val="20000"/>
              </a:spcBef>
              <a:defRPr/>
            </a:pPr>
            <a:endParaRPr lang="en-US" sz="2400"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45720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dirty="0" smtClean="0">
                          <a:solidFill>
                            <a:schemeClr val="tx1"/>
                          </a:solidFill>
                          <a:latin typeface="Times New Roman" pitchFamily="18" charset="0"/>
                          <a:cs typeface="Times New Roman" pitchFamily="18" charset="0"/>
                        </a:rPr>
                        <a:t>COMPARISON OF 400</a:t>
                      </a:r>
                      <a:r>
                        <a:rPr lang="en-US" sz="2400" baseline="0" dirty="0" smtClean="0">
                          <a:solidFill>
                            <a:schemeClr val="tx1"/>
                          </a:solidFill>
                          <a:latin typeface="Times New Roman" pitchFamily="18" charset="0"/>
                          <a:cs typeface="Times New Roman" pitchFamily="18" charset="0"/>
                        </a:rPr>
                        <a:t> WATT LIGHTS</a:t>
                      </a: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8" name="Content Placeholder 2"/>
          <p:cNvSpPr txBox="1">
            <a:spLocks/>
          </p:cNvSpPr>
          <p:nvPr/>
        </p:nvSpPr>
        <p:spPr>
          <a:xfrm>
            <a:off x="457200" y="1219200"/>
            <a:ext cx="7620000" cy="4191000"/>
          </a:xfrm>
          <a:prstGeom prst="rect">
            <a:avLst/>
          </a:prstGeom>
        </p:spPr>
        <p:txBody>
          <a:bodyPr vert="horz" lIns="91440" tIns="45720" rIns="91440" bIns="45720" rtlCol="0">
            <a:noAutofit/>
          </a:bodyPr>
          <a:lstStyle/>
          <a:p>
            <a:pPr marL="342900" lvl="0" indent="-342900" algn="just">
              <a:spcBef>
                <a:spcPct val="20000"/>
              </a:spcBef>
              <a:defRPr/>
            </a:pPr>
            <a:r>
              <a:rPr lang="en-US" sz="2400" dirty="0" smtClean="0">
                <a:latin typeface="Times New Roman" pitchFamily="18" charset="0"/>
                <a:cs typeface="Times New Roman" pitchFamily="18" charset="0"/>
              </a:rPr>
              <a:t>	The comparison of LED Lights with other lights is given in below table:</a:t>
            </a:r>
          </a:p>
        </p:txBody>
      </p:sp>
      <p:graphicFrame>
        <p:nvGraphicFramePr>
          <p:cNvPr id="10" name="Content Placeholder 3"/>
          <p:cNvGraphicFramePr>
            <a:graphicFrameLocks/>
          </p:cNvGraphicFramePr>
          <p:nvPr/>
        </p:nvGraphicFramePr>
        <p:xfrm>
          <a:off x="152400" y="2204885"/>
          <a:ext cx="8839200" cy="4493765"/>
        </p:xfrm>
        <a:graphic>
          <a:graphicData uri="http://schemas.openxmlformats.org/drawingml/2006/table">
            <a:tbl>
              <a:tblPr firstRow="1" bandRow="1">
                <a:tableStyleId>{69C7853C-536D-4A76-A0AE-DD22124D55A5}</a:tableStyleId>
              </a:tblPr>
              <a:tblGrid>
                <a:gridCol w="1659009"/>
                <a:gridCol w="1287391"/>
                <a:gridCol w="1473200"/>
                <a:gridCol w="1473200"/>
                <a:gridCol w="1473200"/>
                <a:gridCol w="1473200"/>
              </a:tblGrid>
              <a:tr h="587306">
                <a:tc>
                  <a:txBody>
                    <a:bodyPr/>
                    <a:lstStyle/>
                    <a:p>
                      <a:pPr algn="ctr"/>
                      <a:r>
                        <a:rPr lang="en-US" sz="1600" dirty="0" smtClean="0">
                          <a:latin typeface="Times New Roman" pitchFamily="18" charset="0"/>
                          <a:cs typeface="Times New Roman" pitchFamily="18" charset="0"/>
                        </a:rPr>
                        <a:t>PARAMETER</a:t>
                      </a:r>
                      <a:endParaRPr lang="en-US" sz="16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LED</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HALOGEN</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MERCURY</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METAL HALIDE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SODIUM</a:t>
                      </a:r>
                      <a:endParaRPr lang="en-US" dirty="0">
                        <a:latin typeface="Times New Roman" pitchFamily="18" charset="0"/>
                        <a:cs typeface="Times New Roman" pitchFamily="18" charset="0"/>
                      </a:endParaRPr>
                    </a:p>
                  </a:txBody>
                  <a:tcPr/>
                </a:tc>
              </a:tr>
              <a:tr h="403190">
                <a:tc>
                  <a:txBody>
                    <a:bodyPr/>
                    <a:lstStyle/>
                    <a:p>
                      <a:pPr algn="l"/>
                      <a:r>
                        <a:rPr lang="en-US" sz="2200" b="1" dirty="0" smtClean="0">
                          <a:latin typeface="Times New Roman" pitchFamily="18" charset="0"/>
                          <a:cs typeface="Times New Roman" pitchFamily="18" charset="0"/>
                        </a:rPr>
                        <a:t>WATTS</a:t>
                      </a:r>
                      <a:endParaRPr lang="en-US" sz="2200" b="1" dirty="0">
                        <a:latin typeface="Times New Roman" pitchFamily="18" charset="0"/>
                        <a:cs typeface="Times New Roman" pitchFamily="18" charset="0"/>
                      </a:endParaRPr>
                    </a:p>
                  </a:txBody>
                  <a:tcPr/>
                </a:tc>
                <a:tc>
                  <a:txBody>
                    <a:bodyPr/>
                    <a:lstStyle/>
                    <a:p>
                      <a:pPr algn="ctr"/>
                      <a:r>
                        <a:rPr lang="en-US" sz="2200" b="1" dirty="0" smtClean="0">
                          <a:latin typeface="Times New Roman" pitchFamily="18" charset="0"/>
                          <a:cs typeface="Times New Roman" pitchFamily="18" charset="0"/>
                        </a:rPr>
                        <a:t>400</a:t>
                      </a:r>
                      <a:endParaRPr lang="en-US" sz="2200" b="1" dirty="0">
                        <a:latin typeface="Times New Roman" pitchFamily="18" charset="0"/>
                        <a:cs typeface="Times New Roman" pitchFamily="18" charset="0"/>
                      </a:endParaRPr>
                    </a:p>
                  </a:txBody>
                  <a:tcPr/>
                </a:tc>
                <a:tc>
                  <a:txBody>
                    <a:bodyPr/>
                    <a:lstStyle/>
                    <a:p>
                      <a:pPr algn="ctr"/>
                      <a:r>
                        <a:rPr lang="en-US" sz="2200" b="1" dirty="0" smtClean="0">
                          <a:latin typeface="Times New Roman" pitchFamily="18" charset="0"/>
                          <a:cs typeface="Times New Roman" pitchFamily="18" charset="0"/>
                        </a:rPr>
                        <a:t>400</a:t>
                      </a:r>
                      <a:endParaRPr lang="en-US" sz="2200" b="1" dirty="0">
                        <a:latin typeface="Times New Roman" pitchFamily="18" charset="0"/>
                        <a:cs typeface="Times New Roman" pitchFamily="18" charset="0"/>
                      </a:endParaRPr>
                    </a:p>
                  </a:txBody>
                  <a:tcPr/>
                </a:tc>
                <a:tc>
                  <a:txBody>
                    <a:bodyPr/>
                    <a:lstStyle/>
                    <a:p>
                      <a:pPr algn="ctr"/>
                      <a:r>
                        <a:rPr lang="en-US" sz="2200" b="1" dirty="0" smtClean="0">
                          <a:latin typeface="Times New Roman" pitchFamily="18" charset="0"/>
                          <a:cs typeface="Times New Roman" pitchFamily="18" charset="0"/>
                        </a:rPr>
                        <a:t>400</a:t>
                      </a:r>
                      <a:endParaRPr lang="en-US" sz="2200" b="1" dirty="0">
                        <a:latin typeface="Times New Roman" pitchFamily="18" charset="0"/>
                        <a:cs typeface="Times New Roman" pitchFamily="18" charset="0"/>
                      </a:endParaRPr>
                    </a:p>
                  </a:txBody>
                  <a:tcPr/>
                </a:tc>
                <a:tc>
                  <a:txBody>
                    <a:bodyPr/>
                    <a:lstStyle/>
                    <a:p>
                      <a:pPr algn="ctr"/>
                      <a:r>
                        <a:rPr lang="en-US" sz="2200" b="1" dirty="0" smtClean="0">
                          <a:latin typeface="Times New Roman" pitchFamily="18" charset="0"/>
                          <a:cs typeface="Times New Roman" pitchFamily="18" charset="0"/>
                        </a:rPr>
                        <a:t>400</a:t>
                      </a:r>
                      <a:endParaRPr lang="en-US" sz="2200" b="1" dirty="0">
                        <a:latin typeface="Times New Roman" pitchFamily="18" charset="0"/>
                        <a:cs typeface="Times New Roman" pitchFamily="18" charset="0"/>
                      </a:endParaRPr>
                    </a:p>
                  </a:txBody>
                  <a:tcPr/>
                </a:tc>
                <a:tc>
                  <a:txBody>
                    <a:bodyPr/>
                    <a:lstStyle/>
                    <a:p>
                      <a:pPr algn="ctr"/>
                      <a:r>
                        <a:rPr lang="en-US" sz="2200" b="1" dirty="0" smtClean="0">
                          <a:latin typeface="Times New Roman" pitchFamily="18" charset="0"/>
                          <a:cs typeface="Times New Roman" pitchFamily="18" charset="0"/>
                        </a:rPr>
                        <a:t>400</a:t>
                      </a:r>
                      <a:endParaRPr lang="en-US" sz="2200" b="1" dirty="0">
                        <a:latin typeface="Times New Roman" pitchFamily="18" charset="0"/>
                        <a:cs typeface="Times New Roman" pitchFamily="18" charset="0"/>
                      </a:endParaRPr>
                    </a:p>
                  </a:txBody>
                  <a:tcPr/>
                </a:tc>
              </a:tr>
              <a:tr h="470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Times New Roman" pitchFamily="18" charset="0"/>
                          <a:cs typeface="Times New Roman" pitchFamily="18" charset="0"/>
                        </a:rPr>
                        <a:t>LUMENS</a:t>
                      </a:r>
                    </a:p>
                  </a:txBody>
                  <a:tcPr/>
                </a:tc>
                <a:tc>
                  <a:txBody>
                    <a:bodyPr/>
                    <a:lstStyle/>
                    <a:p>
                      <a:pPr algn="ctr"/>
                      <a:r>
                        <a:rPr lang="en-US" sz="2200" b="1" dirty="0" smtClean="0">
                          <a:latin typeface="Times New Roman" pitchFamily="18" charset="0"/>
                          <a:cs typeface="Times New Roman" pitchFamily="18" charset="0"/>
                        </a:rPr>
                        <a:t>56,000</a:t>
                      </a:r>
                      <a:endParaRPr lang="en-US" sz="2200" b="1" dirty="0">
                        <a:latin typeface="Times New Roman" pitchFamily="18" charset="0"/>
                        <a:cs typeface="Times New Roman" pitchFamily="18" charset="0"/>
                      </a:endParaRPr>
                    </a:p>
                  </a:txBody>
                  <a:tcPr/>
                </a:tc>
                <a:tc>
                  <a:txBody>
                    <a:bodyPr/>
                    <a:lstStyle/>
                    <a:p>
                      <a:pPr algn="ctr"/>
                      <a:r>
                        <a:rPr lang="en-US" sz="2200" b="1" dirty="0" smtClean="0">
                          <a:latin typeface="Times New Roman" pitchFamily="18" charset="0"/>
                          <a:cs typeface="Times New Roman" pitchFamily="18" charset="0"/>
                        </a:rPr>
                        <a:t>14,500</a:t>
                      </a:r>
                      <a:endParaRPr lang="en-US" sz="2200" b="1" dirty="0">
                        <a:latin typeface="Times New Roman" pitchFamily="18" charset="0"/>
                        <a:cs typeface="Times New Roman" pitchFamily="18" charset="0"/>
                      </a:endParaRPr>
                    </a:p>
                  </a:txBody>
                  <a:tcPr/>
                </a:tc>
                <a:tc>
                  <a:txBody>
                    <a:bodyPr/>
                    <a:lstStyle/>
                    <a:p>
                      <a:pPr algn="ctr"/>
                      <a:r>
                        <a:rPr lang="en-US" sz="2200" b="1" dirty="0" smtClean="0">
                          <a:latin typeface="Times New Roman" pitchFamily="18" charset="0"/>
                          <a:cs typeface="Times New Roman" pitchFamily="18" charset="0"/>
                        </a:rPr>
                        <a:t>22,000</a:t>
                      </a:r>
                      <a:endParaRPr lang="en-US" sz="2200" b="1" dirty="0">
                        <a:latin typeface="Times New Roman" pitchFamily="18" charset="0"/>
                        <a:cs typeface="Times New Roman" pitchFamily="18" charset="0"/>
                      </a:endParaRPr>
                    </a:p>
                  </a:txBody>
                  <a:tcPr/>
                </a:tc>
                <a:tc>
                  <a:txBody>
                    <a:bodyPr/>
                    <a:lstStyle/>
                    <a:p>
                      <a:pPr algn="ctr"/>
                      <a:r>
                        <a:rPr lang="en-US" sz="2200" b="1" dirty="0" smtClean="0">
                          <a:latin typeface="Times New Roman" pitchFamily="18" charset="0"/>
                          <a:cs typeface="Times New Roman" pitchFamily="18" charset="0"/>
                        </a:rPr>
                        <a:t>34,000</a:t>
                      </a:r>
                      <a:endParaRPr lang="en-US" sz="2200" b="1" dirty="0">
                        <a:latin typeface="Times New Roman" pitchFamily="18" charset="0"/>
                        <a:cs typeface="Times New Roman" pitchFamily="18" charset="0"/>
                      </a:endParaRPr>
                    </a:p>
                  </a:txBody>
                  <a:tcPr/>
                </a:tc>
                <a:tc>
                  <a:txBody>
                    <a:bodyPr/>
                    <a:lstStyle/>
                    <a:p>
                      <a:pPr algn="ctr"/>
                      <a:r>
                        <a:rPr lang="en-US" sz="2200" b="1" dirty="0" smtClean="0">
                          <a:latin typeface="Times New Roman" pitchFamily="18" charset="0"/>
                          <a:cs typeface="Times New Roman" pitchFamily="18" charset="0"/>
                        </a:rPr>
                        <a:t>49,200</a:t>
                      </a:r>
                      <a:endParaRPr lang="en-US" sz="2200" b="1" dirty="0">
                        <a:latin typeface="Times New Roman" pitchFamily="18" charset="0"/>
                        <a:cs typeface="Times New Roman" pitchFamily="18" charset="0"/>
                      </a:endParaRPr>
                    </a:p>
                  </a:txBody>
                  <a:tcPr/>
                </a:tc>
              </a:tr>
              <a:tr h="5873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Times New Roman" pitchFamily="18" charset="0"/>
                          <a:cs typeface="Times New Roman" pitchFamily="18" charset="0"/>
                        </a:rPr>
                        <a:t>Efficiency lm/W</a:t>
                      </a:r>
                    </a:p>
                  </a:txBody>
                  <a:tcPr/>
                </a:tc>
                <a:tc>
                  <a:txBody>
                    <a:bodyPr/>
                    <a:lstStyle/>
                    <a:p>
                      <a:pPr algn="ctr"/>
                      <a:r>
                        <a:rPr lang="en-US" sz="2200" b="1" dirty="0" smtClean="0">
                          <a:latin typeface="Times New Roman" pitchFamily="18" charset="0"/>
                          <a:cs typeface="Times New Roman" pitchFamily="18" charset="0"/>
                        </a:rPr>
                        <a:t>140</a:t>
                      </a:r>
                      <a:endParaRPr lang="en-US" sz="2200" b="1" dirty="0">
                        <a:latin typeface="Times New Roman" pitchFamily="18" charset="0"/>
                        <a:cs typeface="Times New Roman" pitchFamily="18" charset="0"/>
                      </a:endParaRPr>
                    </a:p>
                  </a:txBody>
                  <a:tcPr/>
                </a:tc>
                <a:tc>
                  <a:txBody>
                    <a:bodyPr/>
                    <a:lstStyle/>
                    <a:p>
                      <a:pPr algn="ctr"/>
                      <a:r>
                        <a:rPr lang="en-US" sz="2200" b="1" dirty="0" smtClean="0">
                          <a:latin typeface="Times New Roman" pitchFamily="18" charset="0"/>
                          <a:cs typeface="Times New Roman" pitchFamily="18" charset="0"/>
                        </a:rPr>
                        <a:t>36</a:t>
                      </a:r>
                      <a:endParaRPr lang="en-US" sz="2200" b="1" dirty="0">
                        <a:latin typeface="Times New Roman" pitchFamily="18" charset="0"/>
                        <a:cs typeface="Times New Roman" pitchFamily="18" charset="0"/>
                      </a:endParaRPr>
                    </a:p>
                  </a:txBody>
                  <a:tcPr/>
                </a:tc>
                <a:tc>
                  <a:txBody>
                    <a:bodyPr/>
                    <a:lstStyle/>
                    <a:p>
                      <a:pPr algn="ctr"/>
                      <a:r>
                        <a:rPr lang="en-US" sz="2200" b="1" dirty="0" smtClean="0">
                          <a:latin typeface="Times New Roman" pitchFamily="18" charset="0"/>
                          <a:cs typeface="Times New Roman" pitchFamily="18" charset="0"/>
                        </a:rPr>
                        <a:t>55</a:t>
                      </a:r>
                      <a:endParaRPr lang="en-US" sz="2200" b="1" dirty="0">
                        <a:latin typeface="Times New Roman" pitchFamily="18" charset="0"/>
                        <a:cs typeface="Times New Roman" pitchFamily="18" charset="0"/>
                      </a:endParaRPr>
                    </a:p>
                  </a:txBody>
                  <a:tcPr/>
                </a:tc>
                <a:tc>
                  <a:txBody>
                    <a:bodyPr/>
                    <a:lstStyle/>
                    <a:p>
                      <a:pPr algn="ctr"/>
                      <a:r>
                        <a:rPr lang="en-US" sz="2200" b="1" dirty="0" smtClean="0">
                          <a:latin typeface="Times New Roman" pitchFamily="18" charset="0"/>
                          <a:cs typeface="Times New Roman" pitchFamily="18" charset="0"/>
                        </a:rPr>
                        <a:t>85</a:t>
                      </a:r>
                      <a:endParaRPr lang="en-US" sz="2200" b="1" dirty="0">
                        <a:latin typeface="Times New Roman" pitchFamily="18" charset="0"/>
                        <a:cs typeface="Times New Roman" pitchFamily="18" charset="0"/>
                      </a:endParaRPr>
                    </a:p>
                  </a:txBody>
                  <a:tcPr/>
                </a:tc>
                <a:tc>
                  <a:txBody>
                    <a:bodyPr/>
                    <a:lstStyle/>
                    <a:p>
                      <a:pPr algn="ctr"/>
                      <a:r>
                        <a:rPr lang="en-US" sz="2200" b="1" dirty="0" smtClean="0">
                          <a:latin typeface="Times New Roman" pitchFamily="18" charset="0"/>
                          <a:cs typeface="Times New Roman" pitchFamily="18" charset="0"/>
                        </a:rPr>
                        <a:t>123</a:t>
                      </a:r>
                      <a:endParaRPr lang="en-US" sz="2200" b="1" dirty="0">
                        <a:latin typeface="Times New Roman" pitchFamily="18" charset="0"/>
                        <a:cs typeface="Times New Roman" pitchFamily="18" charset="0"/>
                      </a:endParaRPr>
                    </a:p>
                  </a:txBody>
                  <a:tcPr/>
                </a:tc>
              </a:tr>
              <a:tr h="839008">
                <a:tc>
                  <a:txBody>
                    <a:bodyPr/>
                    <a:lstStyle/>
                    <a:p>
                      <a:pPr algn="l"/>
                      <a:r>
                        <a:rPr lang="en-US" dirty="0" smtClean="0">
                          <a:latin typeface="Times New Roman" pitchFamily="18" charset="0"/>
                          <a:cs typeface="Times New Roman" pitchFamily="18" charset="0"/>
                        </a:rPr>
                        <a:t>Color Rendering Index </a:t>
                      </a:r>
                      <a:r>
                        <a:rPr lang="en-US" baseline="0" dirty="0" smtClean="0">
                          <a:latin typeface="Times New Roman" pitchFamily="18" charset="0"/>
                          <a:cs typeface="Times New Roman" pitchFamily="18" charset="0"/>
                        </a:rPr>
                        <a:t>CRI</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70 ~ </a:t>
                      </a:r>
                      <a:r>
                        <a:rPr lang="en-US" b="1" dirty="0" smtClean="0">
                          <a:latin typeface="Times New Roman" pitchFamily="18" charset="0"/>
                          <a:cs typeface="Times New Roman" pitchFamily="18" charset="0"/>
                        </a:rPr>
                        <a:t>90</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90 ~ 100</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50</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65</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20</a:t>
                      </a:r>
                      <a:endParaRPr lang="en-US" b="1" dirty="0">
                        <a:latin typeface="Times New Roman" pitchFamily="18" charset="0"/>
                        <a:cs typeface="Times New Roman" pitchFamily="18" charset="0"/>
                      </a:endParaRPr>
                    </a:p>
                  </a:txBody>
                  <a:tcPr/>
                </a:tc>
              </a:tr>
              <a:tr h="587306">
                <a:tc>
                  <a:txBody>
                    <a:bodyPr/>
                    <a:lstStyle/>
                    <a:p>
                      <a:pPr algn="l"/>
                      <a:r>
                        <a:rPr lang="en-US" dirty="0" smtClean="0">
                          <a:latin typeface="Times New Roman" pitchFamily="18" charset="0"/>
                          <a:cs typeface="Times New Roman" pitchFamily="18" charset="0"/>
                        </a:rPr>
                        <a:t>Instant</a:t>
                      </a:r>
                      <a:r>
                        <a:rPr lang="en-US" baseline="0" dirty="0" smtClean="0">
                          <a:latin typeface="Times New Roman" pitchFamily="18" charset="0"/>
                          <a:cs typeface="Times New Roman" pitchFamily="18" charset="0"/>
                        </a:rPr>
                        <a:t> ON/OFF</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YES</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NO</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NO</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NO</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NO</a:t>
                      </a:r>
                      <a:endParaRPr lang="en-US" b="1" dirty="0">
                        <a:latin typeface="Times New Roman" pitchFamily="18" charset="0"/>
                        <a:cs typeface="Times New Roman" pitchFamily="18" charset="0"/>
                      </a:endParaRPr>
                    </a:p>
                  </a:txBody>
                  <a:tcPr/>
                </a:tc>
              </a:tr>
              <a:tr h="587306">
                <a:tc>
                  <a:txBody>
                    <a:bodyPr/>
                    <a:lstStyle/>
                    <a:p>
                      <a:pPr algn="l"/>
                      <a:r>
                        <a:rPr lang="en-US" dirty="0" smtClean="0">
                          <a:latin typeface="Times New Roman" pitchFamily="18" charset="0"/>
                          <a:cs typeface="Times New Roman" pitchFamily="18" charset="0"/>
                        </a:rPr>
                        <a:t>Color Temperature</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1800 ~ 6500 K</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3000 K</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4200 K</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4000 K</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2000 K</a:t>
                      </a:r>
                      <a:endParaRPr lang="en-US" b="1" dirty="0">
                        <a:latin typeface="Times New Roman" pitchFamily="18" charset="0"/>
                        <a:cs typeface="Times New Roman" pitchFamily="18" charset="0"/>
                      </a:endParaRPr>
                    </a:p>
                  </a:txBody>
                  <a:tcPr/>
                </a:tc>
              </a:tr>
            </a:tbl>
          </a:graphicData>
        </a:graphic>
      </p:graphicFrame>
      <p:sp>
        <p:nvSpPr>
          <p:cNvPr id="9" name="Rectangle 8"/>
          <p:cNvSpPr/>
          <p:nvPr/>
        </p:nvSpPr>
        <p:spPr>
          <a:xfrm>
            <a:off x="152400" y="3276600"/>
            <a:ext cx="8686800" cy="1219200"/>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28800" y="2209800"/>
            <a:ext cx="1295400" cy="2133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82296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dirty="0" smtClean="0">
                          <a:solidFill>
                            <a:schemeClr val="tx1"/>
                          </a:solidFill>
                          <a:latin typeface="Times New Roman" pitchFamily="18" charset="0"/>
                          <a:cs typeface="Times New Roman" pitchFamily="18" charset="0"/>
                        </a:rPr>
                        <a:t>STEPS TO OPTIMIZE POWER UTILIZATION</a:t>
                      </a:r>
                      <a:endParaRPr lang="en-US" sz="24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7" name="Content Placeholder 2"/>
          <p:cNvSpPr txBox="1">
            <a:spLocks/>
          </p:cNvSpPr>
          <p:nvPr/>
        </p:nvSpPr>
        <p:spPr>
          <a:xfrm>
            <a:off x="685800" y="1371600"/>
            <a:ext cx="7620000" cy="51054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Content Placeholder 2"/>
          <p:cNvSpPr txBox="1">
            <a:spLocks/>
          </p:cNvSpPr>
          <p:nvPr/>
        </p:nvSpPr>
        <p:spPr>
          <a:xfrm>
            <a:off x="838200" y="1524000"/>
            <a:ext cx="7620000" cy="48006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en-US" sz="2400" dirty="0" smtClean="0">
                <a:latin typeface="Times New Roman" pitchFamily="18" charset="0"/>
                <a:cs typeface="Times New Roman" pitchFamily="18" charset="0"/>
              </a:rPr>
              <a:t>Use of VFDs for variable speed applications Like Cane carriers, Mill Motors, Boiler Draft Fans &amp; Feed Water Pumps, Pan Circulators, Grain Pumps, Refine Centrifugal Machines, Air Compressors etc.</a:t>
            </a:r>
          </a:p>
          <a:p>
            <a:pPr marL="342900" lvl="0" indent="-342900" algn="just">
              <a:spcBef>
                <a:spcPct val="20000"/>
              </a:spcBef>
              <a:buFont typeface="Wingdings" pitchFamily="2" charset="2"/>
              <a:buChar char="Ø"/>
              <a:defRPr/>
            </a:pPr>
            <a:r>
              <a:rPr lang="en-US" sz="2400" dirty="0" smtClean="0">
                <a:latin typeface="Times New Roman" pitchFamily="18" charset="0"/>
                <a:cs typeface="Times New Roman" pitchFamily="18" charset="0"/>
              </a:rPr>
              <a:t>Use of LED Lights instead of conventional Lights</a:t>
            </a:r>
          </a:p>
          <a:p>
            <a:pPr marL="342900" lvl="0" indent="-342900" algn="just">
              <a:spcBef>
                <a:spcPct val="20000"/>
              </a:spcBef>
              <a:buFont typeface="Wingdings" pitchFamily="2" charset="2"/>
              <a:buChar char="Ø"/>
              <a:defRPr/>
            </a:pPr>
            <a:r>
              <a:rPr lang="en-US" sz="2400" dirty="0" smtClean="0">
                <a:latin typeface="Times New Roman" pitchFamily="18" charset="0"/>
                <a:cs typeface="Times New Roman" pitchFamily="18" charset="0"/>
              </a:rPr>
              <a:t>Replacement of in-efficient motors with efficient one</a:t>
            </a:r>
          </a:p>
          <a:p>
            <a:pPr marL="342900" lvl="0" indent="-342900" algn="just">
              <a:spcBef>
                <a:spcPct val="20000"/>
              </a:spcBef>
              <a:buFont typeface="Wingdings" pitchFamily="2" charset="2"/>
              <a:buChar char="Ø"/>
              <a:defRPr/>
            </a:pPr>
            <a:r>
              <a:rPr lang="en-US" sz="2400" dirty="0" smtClean="0">
                <a:latin typeface="Times New Roman" pitchFamily="18" charset="0"/>
                <a:cs typeface="Times New Roman" pitchFamily="18" charset="0"/>
              </a:rPr>
              <a:t>Avoid the use of re-wound Motors because each rewinding decrease the motor efficiency from </a:t>
            </a:r>
            <a:r>
              <a:rPr lang="en-US" sz="2400" dirty="0" smtClean="0">
                <a:latin typeface="Times New Roman" pitchFamily="18" charset="0"/>
                <a:cs typeface="Times New Roman" pitchFamily="18" charset="0"/>
              </a:rPr>
              <a:t>2~5 </a:t>
            </a:r>
            <a:r>
              <a:rPr lang="en-US" sz="2400" dirty="0" smtClean="0">
                <a:latin typeface="Times New Roman" pitchFamily="18" charset="0"/>
                <a:cs typeface="Times New Roman" pitchFamily="18" charset="0"/>
              </a:rPr>
              <a:t>percent</a:t>
            </a:r>
          </a:p>
          <a:p>
            <a:pPr marL="342900" lvl="0" indent="-342900" algn="just">
              <a:spcBef>
                <a:spcPct val="20000"/>
              </a:spcBef>
              <a:buFont typeface="Wingdings" pitchFamily="2" charset="2"/>
              <a:buChar char="Ø"/>
              <a:defRPr/>
            </a:pPr>
            <a:r>
              <a:rPr lang="en-US" sz="2400" dirty="0" smtClean="0">
                <a:latin typeface="Times New Roman" pitchFamily="18" charset="0"/>
                <a:cs typeface="Times New Roman" pitchFamily="18" charset="0"/>
              </a:rPr>
              <a:t>Replace the damaged motor with the new one if the rewinding cost approaches the 50% of the new motor cost</a:t>
            </a:r>
          </a:p>
          <a:p>
            <a:pPr marL="342900" lvl="0" indent="-342900" algn="just">
              <a:spcBef>
                <a:spcPct val="20000"/>
              </a:spcBef>
              <a:defRPr/>
            </a:pPr>
            <a:endParaRPr lang="en-US" sz="2400" dirty="0" smtClean="0"/>
          </a:p>
          <a:p>
            <a:pPr marL="342900" lvl="0" indent="-342900" algn="just">
              <a:spcBef>
                <a:spcPct val="20000"/>
              </a:spcBef>
              <a:defRPr/>
            </a:pPr>
            <a:endParaRPr lang="en-US" sz="2400" b="1" dirty="0" smtClean="0">
              <a:latin typeface="Times New Roman" pitchFamily="18" charset="0"/>
              <a:cs typeface="Times New Roman" pitchFamily="18" charset="0"/>
            </a:endParaRPr>
          </a:p>
          <a:p>
            <a:pPr marL="342900" lvl="0" indent="-342900" algn="just">
              <a:spcBef>
                <a:spcPct val="20000"/>
              </a:spcBef>
              <a:defRPr/>
            </a:pPr>
            <a:endParaRPr lang="en-US" sz="2400" b="1"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64008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3600" dirty="0" smtClean="0">
                          <a:solidFill>
                            <a:schemeClr val="tx1"/>
                          </a:solidFill>
                          <a:latin typeface="Times New Roman" pitchFamily="18" charset="0"/>
                          <a:cs typeface="Times New Roman" pitchFamily="18" charset="0"/>
                        </a:rPr>
                        <a:t>CONCLUSION</a:t>
                      </a:r>
                      <a:endParaRPr lang="en-US" sz="36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7" name="Content Placeholder 2"/>
          <p:cNvSpPr txBox="1">
            <a:spLocks/>
          </p:cNvSpPr>
          <p:nvPr/>
        </p:nvSpPr>
        <p:spPr>
          <a:xfrm>
            <a:off x="685800" y="1371600"/>
            <a:ext cx="7620000" cy="51054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Content Placeholder 2"/>
          <p:cNvSpPr txBox="1">
            <a:spLocks/>
          </p:cNvSpPr>
          <p:nvPr/>
        </p:nvSpPr>
        <p:spPr>
          <a:xfrm>
            <a:off x="838200" y="1524000"/>
            <a:ext cx="7620000" cy="48006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en-US" sz="3200" b="1" dirty="0" smtClean="0">
                <a:latin typeface="Times New Roman" pitchFamily="18" charset="0"/>
                <a:cs typeface="Times New Roman" pitchFamily="18" charset="0"/>
              </a:rPr>
              <a:t>SAVE ENERGY</a:t>
            </a:r>
          </a:p>
          <a:p>
            <a:pPr marL="342900" lvl="0" indent="-342900" algn="just">
              <a:spcBef>
                <a:spcPct val="20000"/>
              </a:spcBef>
              <a:buFont typeface="Wingdings" pitchFamily="2" charset="2"/>
              <a:buChar char="Ø"/>
              <a:defRPr/>
            </a:pPr>
            <a:r>
              <a:rPr lang="en-US" sz="3200" b="1" dirty="0" smtClean="0">
                <a:latin typeface="Times New Roman" pitchFamily="18" charset="0"/>
                <a:cs typeface="Times New Roman" pitchFamily="18" charset="0"/>
              </a:rPr>
              <a:t>SAVE MONEY</a:t>
            </a:r>
          </a:p>
          <a:p>
            <a:pPr marL="342900" lvl="0" indent="-342900" algn="just">
              <a:spcBef>
                <a:spcPct val="20000"/>
              </a:spcBef>
              <a:buFont typeface="Wingdings" pitchFamily="2" charset="2"/>
              <a:buChar char="Ø"/>
              <a:defRPr/>
            </a:pPr>
            <a:r>
              <a:rPr lang="en-US" sz="3200" b="1" dirty="0" smtClean="0">
                <a:latin typeface="Times New Roman" pitchFamily="18" charset="0"/>
                <a:cs typeface="Times New Roman" pitchFamily="18" charset="0"/>
              </a:rPr>
              <a:t>SAVE NATION</a:t>
            </a:r>
          </a:p>
          <a:p>
            <a:pPr marL="342900" lvl="0" indent="-342900" algn="just">
              <a:spcBef>
                <a:spcPct val="20000"/>
              </a:spcBef>
              <a:buFont typeface="Wingdings" pitchFamily="2" charset="2"/>
              <a:buChar char="Ø"/>
              <a:defRPr/>
            </a:pPr>
            <a:r>
              <a:rPr lang="en-US" sz="3200" b="1" dirty="0" smtClean="0">
                <a:latin typeface="Times New Roman" pitchFamily="18" charset="0"/>
                <a:cs typeface="Times New Roman" pitchFamily="18" charset="0"/>
              </a:rPr>
              <a:t>SAVE PLANET</a:t>
            </a:r>
          </a:p>
          <a:p>
            <a:pPr marL="342900" lvl="0" indent="-342900" algn="just">
              <a:spcBef>
                <a:spcPct val="20000"/>
              </a:spcBef>
              <a:defRPr/>
            </a:pPr>
            <a:endParaRPr lang="en-US" sz="3200" dirty="0" smtClean="0">
              <a:latin typeface="Times New Roman" pitchFamily="18" charset="0"/>
              <a:cs typeface="Times New Roman" pitchFamily="18" charset="0"/>
            </a:endParaRPr>
          </a:p>
          <a:p>
            <a:pPr marL="342900" indent="-342900" algn="ctr">
              <a:spcBef>
                <a:spcPct val="20000"/>
              </a:spcBef>
              <a:defRPr/>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“FOR </a:t>
            </a:r>
            <a:r>
              <a:rPr lang="en-US" sz="3200" b="1" dirty="0" smtClean="0">
                <a:latin typeface="Times New Roman" pitchFamily="18" charset="0"/>
                <a:cs typeface="Times New Roman" pitchFamily="18" charset="0"/>
              </a:rPr>
              <a:t>OUR </a:t>
            </a:r>
            <a:r>
              <a:rPr lang="en-US" sz="3200" b="1" dirty="0" smtClean="0">
                <a:latin typeface="Times New Roman" pitchFamily="18" charset="0"/>
                <a:cs typeface="Times New Roman" pitchFamily="18" charset="0"/>
              </a:rPr>
              <a:t>BETTER TOMORROW, SAVE ENERGY TODAY”</a:t>
            </a:r>
          </a:p>
          <a:p>
            <a:pPr marL="342900" lvl="0" indent="-342900" algn="just">
              <a:spcBef>
                <a:spcPct val="20000"/>
              </a:spcBef>
              <a:buFont typeface="Wingdings" pitchFamily="2" charset="2"/>
              <a:buChar char="Ø"/>
              <a:defRPr/>
            </a:pPr>
            <a:endParaRPr lang="en-US" sz="2400" dirty="0" smtClean="0">
              <a:latin typeface="Times New Roman" pitchFamily="18" charset="0"/>
              <a:cs typeface="Times New Roman" pitchFamily="18" charset="0"/>
            </a:endParaRPr>
          </a:p>
          <a:p>
            <a:pPr marL="342900" lvl="0" indent="-342900" algn="just">
              <a:spcBef>
                <a:spcPct val="20000"/>
              </a:spcBef>
              <a:defRPr/>
            </a:pPr>
            <a:endParaRPr lang="en-US" sz="2400" dirty="0" smtClean="0"/>
          </a:p>
          <a:p>
            <a:pPr marL="342900" lvl="0" indent="-342900" algn="just">
              <a:spcBef>
                <a:spcPct val="20000"/>
              </a:spcBef>
              <a:defRPr/>
            </a:pPr>
            <a:endParaRPr lang="en-US" sz="2400" b="1" dirty="0" smtClean="0">
              <a:latin typeface="Times New Roman" pitchFamily="18" charset="0"/>
              <a:cs typeface="Times New Roman" pitchFamily="18" charset="0"/>
            </a:endParaRPr>
          </a:p>
          <a:p>
            <a:pPr marL="342900" lvl="0" indent="-342900" algn="just">
              <a:spcBef>
                <a:spcPct val="20000"/>
              </a:spcBef>
              <a:defRPr/>
            </a:pPr>
            <a:endParaRPr lang="en-US" sz="2400" b="1"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pic>
        <p:nvPicPr>
          <p:cNvPr id="7" name="Picture 6" descr="Thank You GIFs - Find &amp; Share on GIPHY"/>
          <p:cNvPicPr>
            <a:picLocks noChangeAspect="1" noChangeArrowheads="1" noCrop="1"/>
          </p:cNvPicPr>
          <p:nvPr/>
        </p:nvPicPr>
        <p:blipFill>
          <a:blip r:embed="rId4" cstate="print"/>
          <a:srcRect/>
          <a:stretch>
            <a:fillRect/>
          </a:stretch>
        </p:blipFill>
        <p:spPr bwMode="auto">
          <a:xfrm>
            <a:off x="1117600" y="609600"/>
            <a:ext cx="6807200" cy="510540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362200"/>
          </a:xfrm>
        </p:spPr>
        <p:txBody>
          <a:bodyPr>
            <a:normAutofit/>
          </a:bodyPr>
          <a:lstStyle/>
          <a:p>
            <a:pPr lvl="0" algn="ctr"/>
            <a:r>
              <a:rPr lang="en-US" sz="3600" b="1" dirty="0" smtClean="0">
                <a:solidFill>
                  <a:schemeClr val="tx1"/>
                </a:solidFill>
                <a:latin typeface="Times New Roman" pitchFamily="18" charset="0"/>
                <a:cs typeface="Times New Roman" pitchFamily="18" charset="0"/>
              </a:rPr>
              <a:t>IMPLEMENTATION OF ENERGY MANAGEMENT SYSTEM IN SUGAR INDUSTRY</a:t>
            </a:r>
            <a:endParaRPr lang="en-US" sz="3600" dirty="0">
              <a:solidFill>
                <a:schemeClr val="tx1"/>
              </a:solidFill>
              <a:latin typeface="Times New Roman" pitchFamily="18" charset="0"/>
              <a:cs typeface="Times New Roman" pitchFamily="18" charset="0"/>
            </a:endParaRPr>
          </a:p>
        </p:txBody>
      </p:sp>
      <p:graphicFrame>
        <p:nvGraphicFramePr>
          <p:cNvPr id="6" name="Content Placeholder 4"/>
          <p:cNvGraphicFramePr>
            <a:graphicFrameLocks noGrp="1"/>
          </p:cNvGraphicFramePr>
          <p:nvPr>
            <p:ph idx="1"/>
          </p:nvPr>
        </p:nvGraphicFramePr>
        <p:xfrm>
          <a:off x="1600200" y="381000"/>
          <a:ext cx="5943600" cy="64008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3600" dirty="0" smtClean="0">
                          <a:latin typeface="Times New Roman" pitchFamily="18" charset="0"/>
                          <a:cs typeface="Times New Roman" pitchFamily="18" charset="0"/>
                        </a:rPr>
                        <a:t>PRESENTATION ON</a:t>
                      </a:r>
                      <a:endParaRPr lang="en-US" sz="3600" dirty="0">
                        <a:solidFill>
                          <a:schemeClr val="tx1"/>
                        </a:solidFill>
                        <a:latin typeface="Times New Roman" pitchFamily="18" charset="0"/>
                        <a:cs typeface="Times New Roman" pitchFamily="18" charset="0"/>
                      </a:endParaRPr>
                    </a:p>
                  </a:txBody>
                  <a:tcPr>
                    <a:noFill/>
                  </a:tcPr>
                </a:tc>
              </a:tr>
            </a:tbl>
          </a:graphicData>
        </a:graphic>
      </p:graphicFrame>
      <p:graphicFrame>
        <p:nvGraphicFramePr>
          <p:cNvPr id="4" name="Content Placeholder 4"/>
          <p:cNvGraphicFramePr>
            <a:graphicFrameLocks noGrp="1"/>
          </p:cNvGraphicFramePr>
          <p:nvPr>
            <p:ph idx="4294967295"/>
          </p:nvPr>
        </p:nvGraphicFramePr>
        <p:xfrm>
          <a:off x="457200" y="4419600"/>
          <a:ext cx="8229600" cy="1097280"/>
        </p:xfrm>
        <a:graphic>
          <a:graphicData uri="http://schemas.openxmlformats.org/drawingml/2006/table">
            <a:tbl>
              <a:tblPr firstRow="1" bandRow="1">
                <a:tableStyleId>{5FD0F851-EC5A-4D38-B0AD-8093EC10F338}</a:tableStyleId>
              </a:tblPr>
              <a:tblGrid>
                <a:gridCol w="8229600"/>
              </a:tblGrid>
              <a:tr h="370840">
                <a:tc>
                  <a:txBody>
                    <a:bodyPr/>
                    <a:lstStyle/>
                    <a:p>
                      <a:pPr algn="ctr"/>
                      <a:r>
                        <a:rPr lang="en-US" sz="2200" dirty="0" smtClean="0">
                          <a:latin typeface="Times New Roman" pitchFamily="18" charset="0"/>
                          <a:cs typeface="Times New Roman" pitchFamily="18" charset="0"/>
                        </a:rPr>
                        <a:t>ABDULLAH AMMAR</a:t>
                      </a:r>
                    </a:p>
                    <a:p>
                      <a:pPr algn="ctr"/>
                      <a:r>
                        <a:rPr lang="en-US" sz="2200" dirty="0" smtClean="0">
                          <a:latin typeface="Times New Roman" pitchFamily="18" charset="0"/>
                          <a:cs typeface="Times New Roman" pitchFamily="18" charset="0"/>
                        </a:rPr>
                        <a:t>CHIEF</a:t>
                      </a:r>
                      <a:r>
                        <a:rPr lang="en-US" sz="2200" baseline="0" dirty="0" smtClean="0">
                          <a:latin typeface="Times New Roman" pitchFamily="18" charset="0"/>
                          <a:cs typeface="Times New Roman" pitchFamily="18" charset="0"/>
                        </a:rPr>
                        <a:t> ENGINEER ELECTRICAL</a:t>
                      </a:r>
                    </a:p>
                    <a:p>
                      <a:pPr algn="ctr"/>
                      <a:r>
                        <a:rPr lang="en-US" sz="2200" baseline="0" dirty="0" smtClean="0">
                          <a:latin typeface="Times New Roman" pitchFamily="18" charset="0"/>
                          <a:cs typeface="Times New Roman" pitchFamily="18" charset="0"/>
                        </a:rPr>
                        <a:t>SHEIKHOO SUGAR MILLS LIMITED, KOT ADDU</a:t>
                      </a:r>
                      <a:endParaRPr lang="en-US" sz="2200" dirty="0">
                        <a:solidFill>
                          <a:schemeClr val="tx1"/>
                        </a:solidFill>
                        <a:latin typeface="Times New Roman" pitchFamily="18" charset="0"/>
                        <a:cs typeface="Times New Roman" pitchFamily="18" charset="0"/>
                      </a:endParaRPr>
                    </a:p>
                  </a:txBody>
                  <a:tcPr/>
                </a:tc>
              </a:tr>
            </a:tbl>
          </a:graphicData>
        </a:graphic>
      </p:graphicFrame>
      <p:pic>
        <p:nvPicPr>
          <p:cNvPr id="1026"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par>
                                <p:cTn id="11" presetID="8"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4572000"/>
          </a:xfrm>
        </p:spPr>
        <p:txBody>
          <a:bodyPr>
            <a:noAutofit/>
          </a:bodyPr>
          <a:lstStyle/>
          <a:p>
            <a:pPr algn="just"/>
            <a:r>
              <a:rPr lang="en-US" sz="2000" dirty="0" smtClean="0">
                <a:latin typeface="Times New Roman" pitchFamily="18" charset="0"/>
                <a:cs typeface="Times New Roman" pitchFamily="18" charset="0"/>
              </a:rPr>
              <a:t>Energy is the lifeline of a nation. The economic engine and the wheels of industry need the energy to move forward. Energy Management is the Judicious and Effective Use of Energy to Maximize Profits (Minimize Costs) and Enhance Competitive Positions. </a:t>
            </a:r>
            <a:r>
              <a:rPr lang="en-US" sz="2000" b="1" dirty="0" smtClean="0">
                <a:latin typeface="Times New Roman" pitchFamily="18" charset="0"/>
                <a:cs typeface="Times New Roman" pitchFamily="18" charset="0"/>
              </a:rPr>
              <a:t>ISO 50001</a:t>
            </a:r>
            <a:r>
              <a:rPr lang="en-US" sz="2000" dirty="0" smtClean="0">
                <a:latin typeface="Times New Roman" pitchFamily="18" charset="0"/>
                <a:cs typeface="Times New Roman" pitchFamily="18" charset="0"/>
              </a:rPr>
              <a:t> is the International Standard for Energy Management System. An energy management system, otherwise known as an EnMS, is a set of policies and procedures put into practice to track, analyze, and plan for energy usage using the popular </a:t>
            </a:r>
            <a:r>
              <a:rPr lang="en-US" sz="2000" b="1" dirty="0" smtClean="0">
                <a:latin typeface="Times New Roman" pitchFamily="18" charset="0"/>
                <a:cs typeface="Times New Roman" pitchFamily="18" charset="0"/>
              </a:rPr>
              <a:t>Plan-Do-Check-Act</a:t>
            </a:r>
            <a:r>
              <a:rPr lang="en-US" sz="2000" dirty="0" smtClean="0">
                <a:latin typeface="Times New Roman" pitchFamily="18" charset="0"/>
                <a:cs typeface="Times New Roman" pitchFamily="18" charset="0"/>
              </a:rPr>
              <a:t> method of continual process improvement. Apart from costs, energy usage contributes to climate change as well. The scope of energy management system is also productive in sugar industry. The implementation of optimized power generation and utilization is explained with case study. This Paper aims to discuss the benefits of energy management system in sugar industry in terms of economy, environment and sustainability.</a:t>
            </a:r>
            <a:endParaRPr lang="en-US" sz="2000" dirty="0">
              <a:latin typeface="Times New Roman" pitchFamily="18" charset="0"/>
              <a:cs typeface="Times New Roman" pitchFamily="18" charset="0"/>
            </a:endParaRPr>
          </a:p>
        </p:txBody>
      </p:sp>
      <p:graphicFrame>
        <p:nvGraphicFramePr>
          <p:cNvPr id="6" name="Content Placeholder 4"/>
          <p:cNvGraphicFramePr>
            <a:graphicFrameLocks noGrp="1"/>
          </p:cNvGraphicFramePr>
          <p:nvPr>
            <p:ph idx="1"/>
          </p:nvPr>
        </p:nvGraphicFramePr>
        <p:xfrm>
          <a:off x="1600200" y="426720"/>
          <a:ext cx="5943600" cy="64008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3600" dirty="0" smtClean="0">
                          <a:latin typeface="Times New Roman" pitchFamily="18" charset="0"/>
                          <a:cs typeface="Times New Roman" pitchFamily="18" charset="0"/>
                        </a:rPr>
                        <a:t>ABSTRACT</a:t>
                      </a:r>
                      <a:endParaRPr lang="en-US" sz="3600" dirty="0">
                        <a:solidFill>
                          <a:schemeClr val="tx1"/>
                        </a:solidFill>
                        <a:latin typeface="Times New Roman" pitchFamily="18" charset="0"/>
                        <a:cs typeface="Times New Roman" pitchFamily="18" charset="0"/>
                      </a:endParaRPr>
                    </a:p>
                  </a:txBody>
                  <a:tcPr/>
                </a:tc>
              </a:tr>
            </a:tbl>
          </a:graphicData>
        </a:graphic>
      </p:graphicFrame>
      <p:pic>
        <p:nvPicPr>
          <p:cNvPr id="1026"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648200"/>
          </a:xfrm>
        </p:spPr>
        <p:txBody>
          <a:bodyPr>
            <a:noAutofit/>
          </a:bodyPr>
          <a:lstStyle/>
          <a:p>
            <a:pPr algn="just">
              <a:buNone/>
            </a:pPr>
            <a:endParaRPr lang="en-US" sz="2400" b="1"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45720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dirty="0" smtClean="0">
                          <a:solidFill>
                            <a:schemeClr val="tx1"/>
                          </a:solidFill>
                          <a:latin typeface="Times New Roman" pitchFamily="18" charset="0"/>
                          <a:cs typeface="Times New Roman" pitchFamily="18" charset="0"/>
                        </a:rPr>
                        <a:t>ENERGY</a:t>
                      </a:r>
                      <a:r>
                        <a:rPr lang="en-US" sz="2400" baseline="0" dirty="0" smtClean="0">
                          <a:solidFill>
                            <a:schemeClr val="tx1"/>
                          </a:solidFill>
                          <a:latin typeface="Times New Roman" pitchFamily="18" charset="0"/>
                          <a:cs typeface="Times New Roman" pitchFamily="18" charset="0"/>
                        </a:rPr>
                        <a:t> MANAGEMENT SYSTEM</a:t>
                      </a:r>
                      <a:endParaRPr lang="en-US" sz="24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9" name="Content Placeholder 2"/>
          <p:cNvSpPr txBox="1">
            <a:spLocks/>
          </p:cNvSpPr>
          <p:nvPr/>
        </p:nvSpPr>
        <p:spPr>
          <a:xfrm>
            <a:off x="685800" y="1447800"/>
            <a:ext cx="7391400" cy="4648200"/>
          </a:xfrm>
          <a:prstGeom prst="rect">
            <a:avLst/>
          </a:prstGeom>
        </p:spPr>
        <p:txBody>
          <a:bodyPr vert="horz" lIns="91440" tIns="45720" rIns="91440" bIns="45720" rtlCol="0">
            <a:noAutofit/>
          </a:bodyPr>
          <a:lstStyle/>
          <a:p>
            <a:pPr marL="342900" indent="-342900" algn="just">
              <a:spcBef>
                <a:spcPct val="20000"/>
              </a:spcBef>
              <a:buFont typeface="Wingdings" pitchFamily="2" charset="2"/>
              <a:buChar char="Ø"/>
            </a:pPr>
            <a:r>
              <a:rPr lang="en-US" sz="2600" dirty="0" smtClean="0">
                <a:latin typeface="Times New Roman" pitchFamily="18" charset="0"/>
                <a:cs typeface="Times New Roman" pitchFamily="18" charset="0"/>
              </a:rPr>
              <a:t>Determines the most cost-effective configuration of    power generation, transmission, and Utilization throughout the network, considering the required criteria for system stability, safety, and reliability</a:t>
            </a:r>
            <a:endParaRPr kumimoji="0" lang="en-US" sz="2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indent="-342900" algn="just">
              <a:spcBef>
                <a:spcPct val="20000"/>
              </a:spcBef>
              <a:buFont typeface="Wingdings" pitchFamily="2" charset="2"/>
              <a:buChar char="Ø"/>
            </a:pPr>
            <a:r>
              <a:rPr lang="en-US" sz="2600" dirty="0" smtClean="0">
                <a:latin typeface="Times New Roman" pitchFamily="18" charset="0"/>
                <a:cs typeface="Times New Roman" pitchFamily="18" charset="0"/>
              </a:rPr>
              <a:t>Provides the fundamental information and computation capability to perform real-time network analyses</a:t>
            </a:r>
            <a:endParaRPr kumimoji="0" lang="en-US" sz="2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indent="-342900" algn="just">
              <a:spcBef>
                <a:spcPct val="20000"/>
              </a:spcBef>
              <a:buFont typeface="Wingdings" pitchFamily="2" charset="2"/>
              <a:buChar char="Ø"/>
            </a:pPr>
            <a:r>
              <a:rPr lang="en-US" sz="2600" dirty="0" smtClean="0">
                <a:latin typeface="Times New Roman" pitchFamily="18" charset="0"/>
                <a:cs typeface="Times New Roman" pitchFamily="18" charset="0"/>
              </a:rPr>
              <a:t>Provide strategies for controlling system energy flows, and to determine the most economical mix of power generation and Utilization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82296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dirty="0" smtClean="0">
                          <a:solidFill>
                            <a:schemeClr val="tx1"/>
                          </a:solidFill>
                          <a:latin typeface="Times New Roman" pitchFamily="18" charset="0"/>
                          <a:cs typeface="Times New Roman" pitchFamily="18" charset="0"/>
                        </a:rPr>
                        <a:t>OBJECTIVES OF ENERGY MANAGEMENT SYSTEM</a:t>
                      </a:r>
                      <a:endParaRPr lang="en-US" sz="24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7" name="Content Placeholder 2"/>
          <p:cNvSpPr txBox="1">
            <a:spLocks/>
          </p:cNvSpPr>
          <p:nvPr/>
        </p:nvSpPr>
        <p:spPr>
          <a:xfrm>
            <a:off x="685800" y="1676400"/>
            <a:ext cx="7391400" cy="3962400"/>
          </a:xfrm>
          <a:prstGeom prst="rect">
            <a:avLst/>
          </a:prstGeom>
        </p:spPr>
        <p:txBody>
          <a:bodyPr vert="horz" lIns="91440" tIns="45720" rIns="91440" bIns="45720" rtlCol="0">
            <a:noAutofit/>
          </a:bodyPr>
          <a:lstStyle/>
          <a:p>
            <a:pPr marL="342900" marR="0" lvl="0" indent="-342900" defTabSz="914400" rtl="0" eaLnBrk="1" fontAlgn="auto" latinLnBrk="0" hangingPunct="1">
              <a:spcBef>
                <a:spcPct val="20000"/>
              </a:spcBef>
              <a:spcAft>
                <a:spcPts val="0"/>
              </a:spcAft>
              <a:buClrTx/>
              <a:buSzTx/>
              <a:buFont typeface="Wingdings" pitchFamily="2" charset="2"/>
              <a:buChar char="Ø"/>
              <a:tabLst/>
              <a:defRPr/>
            </a:pPr>
            <a:r>
              <a:rPr lang="en-US" sz="2800" noProof="0" dirty="0" smtClean="0">
                <a:latin typeface="Times New Roman" pitchFamily="18" charset="0"/>
                <a:cs typeface="Times New Roman" pitchFamily="18" charset="0"/>
              </a:rPr>
              <a:t>To achieve and maintain optimum energy utilization throughout the organization</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defTabSz="914400" rtl="0" eaLnBrk="1" fontAlgn="auto" latinLnBrk="0" hangingPunct="1">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To minimize energy costs without affecting production</a:t>
            </a:r>
            <a:r>
              <a:rPr kumimoji="0" lang="en-US" sz="28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and quality</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defTabSz="914400" rtl="0" eaLnBrk="1" fontAlgn="auto" latinLnBrk="0" hangingPunct="1">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To</a:t>
            </a:r>
            <a:r>
              <a:rPr kumimoji="0" lang="en-US" sz="28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reduce import dependency/</a:t>
            </a:r>
            <a:r>
              <a:rPr lang="en-US" sz="2800" dirty="0" smtClean="0">
                <a:latin typeface="Times New Roman" pitchFamily="18" charset="0"/>
                <a:cs typeface="Times New Roman" pitchFamily="18" charset="0"/>
              </a:rPr>
              <a:t>fuel in case of </a:t>
            </a:r>
            <a:r>
              <a:rPr kumimoji="0" lang="en-US" sz="28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self generation</a:t>
            </a:r>
          </a:p>
          <a:p>
            <a:pPr marL="342900" marR="0" lvl="0" indent="-342900" defTabSz="914400" rtl="0" eaLnBrk="1" fontAlgn="auto" latinLnBrk="0" hangingPunct="1">
              <a:spcBef>
                <a:spcPct val="20000"/>
              </a:spcBef>
              <a:spcAft>
                <a:spcPts val="0"/>
              </a:spcAft>
              <a:buClrTx/>
              <a:buSzTx/>
              <a:buFont typeface="Wingdings" pitchFamily="2" charset="2"/>
              <a:buChar char="Ø"/>
              <a:tabLst/>
              <a:defRPr/>
            </a:pPr>
            <a:r>
              <a:rPr lang="en-US" sz="2800" baseline="0" dirty="0" smtClean="0">
                <a:latin typeface="Times New Roman" pitchFamily="18" charset="0"/>
                <a:cs typeface="Times New Roman" pitchFamily="18" charset="0"/>
              </a:rPr>
              <a:t>To</a:t>
            </a:r>
            <a:r>
              <a:rPr lang="en-US" sz="2800" dirty="0" smtClean="0">
                <a:latin typeface="Times New Roman" pitchFamily="18" charset="0"/>
                <a:cs typeface="Times New Roman" pitchFamily="18" charset="0"/>
              </a:rPr>
              <a:t> enhance energy security, economic competitiveness and environmental quality</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45720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dirty="0" smtClean="0">
                          <a:solidFill>
                            <a:schemeClr val="tx1"/>
                          </a:solidFill>
                          <a:latin typeface="Times New Roman" pitchFamily="18" charset="0"/>
                          <a:cs typeface="Times New Roman" pitchFamily="18" charset="0"/>
                        </a:rPr>
                        <a:t>PDCA CYCLE OF EnMS</a:t>
                      </a:r>
                      <a:endParaRPr lang="en-US" sz="24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7" name="Content Placeholder 2"/>
          <p:cNvSpPr txBox="1">
            <a:spLocks/>
          </p:cNvSpPr>
          <p:nvPr/>
        </p:nvSpPr>
        <p:spPr>
          <a:xfrm>
            <a:off x="685800" y="1828800"/>
            <a:ext cx="7391400" cy="39624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990600" y="990600"/>
            <a:ext cx="6858000" cy="51435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45720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dirty="0" smtClean="0">
                          <a:solidFill>
                            <a:schemeClr val="tx1"/>
                          </a:solidFill>
                          <a:latin typeface="Times New Roman" pitchFamily="18" charset="0"/>
                          <a:cs typeface="Times New Roman" pitchFamily="18" charset="0"/>
                        </a:rPr>
                        <a:t>PDCA CYCLE OF EnMS</a:t>
                      </a:r>
                      <a:endParaRPr lang="en-US" sz="24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7" name="Content Placeholder 2"/>
          <p:cNvSpPr txBox="1">
            <a:spLocks/>
          </p:cNvSpPr>
          <p:nvPr/>
        </p:nvSpPr>
        <p:spPr>
          <a:xfrm>
            <a:off x="685800" y="1371600"/>
            <a:ext cx="7620000" cy="5029200"/>
          </a:xfrm>
          <a:prstGeom prst="rect">
            <a:avLst/>
          </a:prstGeom>
        </p:spPr>
        <p:txBody>
          <a:bodyPr vert="horz" wrap="square" lIns="0" tIns="45720" rIns="91440" bIns="45720" rtlCol="0">
            <a:noAutofit/>
          </a:bodyPr>
          <a:lstStyle/>
          <a:p>
            <a:pPr indent="-342900" algn="just">
              <a:spcBef>
                <a:spcPct val="20000"/>
              </a:spcBef>
              <a:spcAft>
                <a:spcPts val="600"/>
              </a:spcAft>
              <a:defRPr/>
            </a:pPr>
            <a:r>
              <a:rPr lang="en-US" sz="2400" noProof="0" dirty="0" smtClean="0">
                <a:latin typeface="Times New Roman" pitchFamily="18" charset="0"/>
                <a:cs typeface="Times New Roman" pitchFamily="18" charset="0"/>
              </a:rPr>
              <a:t>Energy Management System is based on </a:t>
            </a:r>
            <a:r>
              <a:rPr lang="en-US" sz="2400" b="1" noProof="0" dirty="0" smtClean="0">
                <a:latin typeface="Times New Roman" pitchFamily="18" charset="0"/>
                <a:cs typeface="Times New Roman" pitchFamily="18" charset="0"/>
              </a:rPr>
              <a:t>Plan-Do-Check-Act (PDCA). </a:t>
            </a:r>
            <a:r>
              <a:rPr lang="en-US" sz="2400" noProof="0" dirty="0" smtClean="0">
                <a:latin typeface="Times New Roman" pitchFamily="18" charset="0"/>
                <a:cs typeface="Times New Roman" pitchFamily="18" charset="0"/>
              </a:rPr>
              <a:t>PDCA is an</a:t>
            </a:r>
            <a:r>
              <a:rPr lang="en-US" sz="2400" dirty="0" smtClean="0">
                <a:latin typeface="Times New Roman" pitchFamily="18" charset="0"/>
                <a:cs typeface="Times New Roman" pitchFamily="18" charset="0"/>
              </a:rPr>
              <a:t> iterative four-step management method used in business for the control and continual improvement of processes and products. </a:t>
            </a:r>
            <a:r>
              <a:rPr lang="en-US" sz="2400" noProof="0" dirty="0" smtClean="0">
                <a:latin typeface="Times New Roman" pitchFamily="18" charset="0"/>
                <a:cs typeface="Times New Roman" pitchFamily="18" charset="0"/>
              </a:rPr>
              <a:t>It Provides a framework to:</a:t>
            </a:r>
          </a:p>
          <a:p>
            <a:pPr fontAlgn="base">
              <a:spcAft>
                <a:spcPts val="800"/>
              </a:spcAft>
              <a:buFont typeface="Wingdings" pitchFamily="2" charset="2"/>
              <a:buChar char="Ø"/>
            </a:pPr>
            <a:r>
              <a:rPr lang="en-US" sz="2400" dirty="0" smtClean="0">
                <a:latin typeface="Times New Roman" pitchFamily="18" charset="0"/>
                <a:cs typeface="Times New Roman" pitchFamily="18" charset="0"/>
              </a:rPr>
              <a:t>Develop a policy for more efficient use of energy</a:t>
            </a:r>
          </a:p>
          <a:p>
            <a:pPr fontAlgn="base">
              <a:spcAft>
                <a:spcPts val="800"/>
              </a:spcAft>
              <a:buFont typeface="Wingdings" pitchFamily="2" charset="2"/>
              <a:buChar char="Ø"/>
            </a:pPr>
            <a:r>
              <a:rPr lang="en-US" sz="2400" dirty="0" smtClean="0">
                <a:latin typeface="Times New Roman" pitchFamily="18" charset="0"/>
                <a:cs typeface="Times New Roman" pitchFamily="18" charset="0"/>
              </a:rPr>
              <a:t>Fix targets and objectives to meet the policy</a:t>
            </a:r>
          </a:p>
          <a:p>
            <a:pPr fontAlgn="base">
              <a:spcAft>
                <a:spcPts val="800"/>
              </a:spcAft>
              <a:buFont typeface="Wingdings" pitchFamily="2" charset="2"/>
              <a:buChar char="Ø"/>
            </a:pPr>
            <a:r>
              <a:rPr lang="en-US" sz="2300" dirty="0" smtClean="0">
                <a:latin typeface="Times New Roman" pitchFamily="18" charset="0"/>
                <a:cs typeface="Times New Roman" pitchFamily="18" charset="0"/>
              </a:rPr>
              <a:t>Use data to understand and make decisions about energy use</a:t>
            </a:r>
          </a:p>
          <a:p>
            <a:pPr fontAlgn="base">
              <a:spcAft>
                <a:spcPts val="800"/>
              </a:spcAft>
              <a:buFont typeface="Wingdings" pitchFamily="2" charset="2"/>
              <a:buChar char="Ø"/>
            </a:pPr>
            <a:r>
              <a:rPr lang="en-US" sz="2400" dirty="0" smtClean="0">
                <a:latin typeface="Times New Roman" pitchFamily="18" charset="0"/>
                <a:cs typeface="Times New Roman" pitchFamily="18" charset="0"/>
              </a:rPr>
              <a:t>Measure the results</a:t>
            </a:r>
          </a:p>
          <a:p>
            <a:pPr fontAlgn="base">
              <a:spcAft>
                <a:spcPts val="800"/>
              </a:spcAft>
              <a:buFont typeface="Wingdings" pitchFamily="2" charset="2"/>
              <a:buChar char="Ø"/>
            </a:pPr>
            <a:r>
              <a:rPr lang="en-US" sz="2400" dirty="0" smtClean="0">
                <a:latin typeface="Times New Roman" pitchFamily="18" charset="0"/>
                <a:cs typeface="Times New Roman" pitchFamily="18" charset="0"/>
              </a:rPr>
              <a:t>Review how well the policy works</a:t>
            </a:r>
          </a:p>
          <a:p>
            <a:pPr fontAlgn="base">
              <a:spcAft>
                <a:spcPts val="800"/>
              </a:spcAft>
              <a:buFont typeface="Wingdings" pitchFamily="2" charset="2"/>
              <a:buChar char="Ø"/>
            </a:pPr>
            <a:r>
              <a:rPr lang="en-US" sz="2400" dirty="0" smtClean="0">
                <a:latin typeface="Times New Roman" pitchFamily="18" charset="0"/>
                <a:cs typeface="Times New Roman" pitchFamily="18" charset="0"/>
              </a:rPr>
              <a:t>Continually improve energy management.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82296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baseline="0" dirty="0" smtClean="0">
                          <a:solidFill>
                            <a:schemeClr val="tx1"/>
                          </a:solidFill>
                          <a:latin typeface="Times New Roman" pitchFamily="18" charset="0"/>
                          <a:cs typeface="Times New Roman" pitchFamily="18" charset="0"/>
                        </a:rPr>
                        <a:t>POWER GENERATION OPTIMIZATION AT SSML</a:t>
                      </a:r>
                      <a:endParaRPr lang="en-US" sz="24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7" name="Content Placeholder 2"/>
          <p:cNvSpPr txBox="1">
            <a:spLocks/>
          </p:cNvSpPr>
          <p:nvPr/>
        </p:nvSpPr>
        <p:spPr>
          <a:xfrm>
            <a:off x="685800" y="1371600"/>
            <a:ext cx="7620000" cy="52578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a:t>
            </a:r>
            <a:r>
              <a:rPr kumimoji="0" lang="en-US" sz="28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SSML, we adopt several power generation topologies as per the requirements to optimize the power generation.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lang="en-US" sz="2800" dirty="0" smtClean="0">
                <a:latin typeface="Times New Roman" pitchFamily="18" charset="0"/>
                <a:cs typeface="Times New Roman" pitchFamily="18" charset="0"/>
              </a:rPr>
              <a:t>Total Installed capacity is </a:t>
            </a:r>
            <a:r>
              <a:rPr lang="en-US" sz="2800" b="1" dirty="0" smtClean="0">
                <a:latin typeface="Times New Roman" pitchFamily="18" charset="0"/>
                <a:cs typeface="Times New Roman" pitchFamily="18" charset="0"/>
              </a:rPr>
              <a:t>79 MW</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lang="en-US" sz="2800" dirty="0" smtClean="0">
                <a:latin typeface="Times New Roman" pitchFamily="18" charset="0"/>
                <a:cs typeface="Times New Roman" pitchFamily="18" charset="0"/>
              </a:rPr>
              <a:t>HP Power House capacity is </a:t>
            </a:r>
            <a:r>
              <a:rPr lang="en-US" sz="2800" b="1" dirty="0" smtClean="0">
                <a:latin typeface="Times New Roman" pitchFamily="18" charset="0"/>
                <a:cs typeface="Times New Roman" pitchFamily="18" charset="0"/>
              </a:rPr>
              <a:t>52 MW</a:t>
            </a:r>
          </a:p>
          <a:p>
            <a:pPr marL="342900" indent="-342900" algn="just">
              <a:spcBef>
                <a:spcPct val="20000"/>
              </a:spcBef>
              <a:buFont typeface="Wingdings" pitchFamily="2" charset="2"/>
              <a:buChar char="Ø"/>
              <a:defRPr/>
            </a:pPr>
            <a:r>
              <a:rPr lang="en-US" sz="2800" dirty="0" smtClean="0">
                <a:latin typeface="Times New Roman" pitchFamily="18" charset="0"/>
                <a:cs typeface="Times New Roman" pitchFamily="18" charset="0"/>
              </a:rPr>
              <a:t>LP Power House capacity is </a:t>
            </a:r>
            <a:r>
              <a:rPr lang="en-US" sz="2800" b="1" dirty="0" smtClean="0">
                <a:latin typeface="Times New Roman" pitchFamily="18" charset="0"/>
                <a:cs typeface="Times New Roman" pitchFamily="18" charset="0"/>
              </a:rPr>
              <a:t>27 MW </a:t>
            </a:r>
          </a:p>
          <a:p>
            <a:pPr marL="342900" indent="-342900" algn="just">
              <a:spcBef>
                <a:spcPct val="20000"/>
              </a:spcBef>
              <a:buFont typeface="Wingdings" pitchFamily="2" charset="2"/>
              <a:buChar char="Ø"/>
              <a:defRPr/>
            </a:pPr>
            <a:r>
              <a:rPr lang="en-US" sz="2800" dirty="0" smtClean="0">
                <a:latin typeface="Times New Roman" pitchFamily="18" charset="0"/>
                <a:cs typeface="Times New Roman" pitchFamily="18" charset="0"/>
              </a:rPr>
              <a:t>Both Power Houses Synchronized through </a:t>
            </a:r>
            <a:r>
              <a:rPr lang="en-US" sz="2800" b="1" dirty="0" smtClean="0">
                <a:latin typeface="Times New Roman" pitchFamily="18" charset="0"/>
                <a:cs typeface="Times New Roman" pitchFamily="18" charset="0"/>
              </a:rPr>
              <a:t>31.5/40 MVA </a:t>
            </a:r>
            <a:r>
              <a:rPr lang="en-US" sz="2800" dirty="0" smtClean="0">
                <a:latin typeface="Times New Roman" pitchFamily="18" charset="0"/>
                <a:cs typeface="Times New Roman" pitchFamily="18" charset="0"/>
              </a:rPr>
              <a:t>Power Transformer</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The figures shows the different schemes of power generation with auto Power sharing</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391400" cy="4724400"/>
          </a:xfrm>
        </p:spPr>
        <p:txBody>
          <a:bodyPr>
            <a:noAutofit/>
          </a:bodyPr>
          <a:lstStyle/>
          <a:p>
            <a:pPr algn="just">
              <a:buNone/>
            </a:pPr>
            <a:r>
              <a:rPr lang="en-US" sz="24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4" name="Content Placeholder 4"/>
          <p:cNvGraphicFramePr>
            <a:graphicFrameLocks/>
          </p:cNvGraphicFramePr>
          <p:nvPr/>
        </p:nvGraphicFramePr>
        <p:xfrm>
          <a:off x="1600200" y="426720"/>
          <a:ext cx="5943600" cy="822960"/>
        </p:xfrm>
        <a:graphic>
          <a:graphicData uri="http://schemas.openxmlformats.org/drawingml/2006/table">
            <a:tbl>
              <a:tblPr firstRow="1" bandRow="1">
                <a:tableStyleId>{5FD0F851-EC5A-4D38-B0AD-8093EC10F338}</a:tableStyleId>
              </a:tblPr>
              <a:tblGrid>
                <a:gridCol w="5943600"/>
              </a:tblGrid>
              <a:tr h="457200">
                <a:tc>
                  <a:txBody>
                    <a:bodyPr/>
                    <a:lstStyle/>
                    <a:p>
                      <a:pPr algn="ctr"/>
                      <a:r>
                        <a:rPr lang="en-US" sz="2400" baseline="0" dirty="0" smtClean="0">
                          <a:solidFill>
                            <a:schemeClr val="tx1"/>
                          </a:solidFill>
                          <a:latin typeface="Times New Roman" pitchFamily="18" charset="0"/>
                          <a:cs typeface="Times New Roman" pitchFamily="18" charset="0"/>
                        </a:rPr>
                        <a:t>POWER GENERATION OPTIMIZATION AT SSML</a:t>
                      </a:r>
                      <a:endParaRPr lang="en-US" sz="2400" dirty="0">
                        <a:solidFill>
                          <a:schemeClr val="tx1"/>
                        </a:solidFill>
                        <a:latin typeface="Times New Roman" pitchFamily="18" charset="0"/>
                        <a:cs typeface="Times New Roman" pitchFamily="18" charset="0"/>
                      </a:endParaRPr>
                    </a:p>
                  </a:txBody>
                  <a:tcPr/>
                </a:tc>
              </a:tr>
            </a:tbl>
          </a:graphicData>
        </a:graphic>
      </p:graphicFrame>
      <p:pic>
        <p:nvPicPr>
          <p:cNvPr id="5" name="Picture 2" descr="C:\Users\AMMAR\Desktop\PSST Paper\Sheikhoo-1024x1024.png"/>
          <p:cNvPicPr>
            <a:picLocks noChangeAspect="1" noChangeArrowheads="1"/>
          </p:cNvPicPr>
          <p:nvPr/>
        </p:nvPicPr>
        <p:blipFill>
          <a:blip r:embed="rId2" cstate="print"/>
          <a:srcRect/>
          <a:stretch>
            <a:fillRect/>
          </a:stretch>
        </p:blipFill>
        <p:spPr bwMode="auto">
          <a:xfrm>
            <a:off x="-457200" y="-457200"/>
            <a:ext cx="2144889" cy="228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863840" y="274320"/>
            <a:ext cx="1017577" cy="990600"/>
          </a:xfrm>
          <a:prstGeom prst="rect">
            <a:avLst/>
          </a:prstGeom>
          <a:noFill/>
          <a:ln w="9525">
            <a:noFill/>
            <a:miter lim="800000"/>
            <a:headEnd/>
            <a:tailEnd/>
          </a:ln>
        </p:spPr>
      </p:pic>
      <p:sp>
        <p:nvSpPr>
          <p:cNvPr id="7" name="Content Placeholder 2"/>
          <p:cNvSpPr txBox="1">
            <a:spLocks/>
          </p:cNvSpPr>
          <p:nvPr/>
        </p:nvSpPr>
        <p:spPr>
          <a:xfrm>
            <a:off x="685800" y="1371600"/>
            <a:ext cx="7620000" cy="52578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32770" name="Picture 2" descr="E:\PSST Paper\PSST 2023\EnMS\Generation Pics\1.jpg"/>
          <p:cNvPicPr>
            <a:picLocks noChangeAspect="1" noChangeArrowheads="1"/>
          </p:cNvPicPr>
          <p:nvPr/>
        </p:nvPicPr>
        <p:blipFill>
          <a:blip r:embed="rId4" cstate="print"/>
          <a:srcRect/>
          <a:stretch>
            <a:fillRect/>
          </a:stretch>
        </p:blipFill>
        <p:spPr bwMode="auto">
          <a:xfrm>
            <a:off x="0" y="1710803"/>
            <a:ext cx="9174415" cy="3927997"/>
          </a:xfrm>
          <a:prstGeom prst="rect">
            <a:avLst/>
          </a:prstGeom>
          <a:noFill/>
        </p:spPr>
      </p:pic>
      <p:sp>
        <p:nvSpPr>
          <p:cNvPr id="9" name="Rounded Rectangle 8"/>
          <p:cNvSpPr/>
          <p:nvPr/>
        </p:nvSpPr>
        <p:spPr>
          <a:xfrm>
            <a:off x="2362200" y="1752600"/>
            <a:ext cx="15240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705600" y="2209800"/>
            <a:ext cx="838200" cy="12954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153400" y="2286000"/>
            <a:ext cx="990600" cy="12192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867400" y="2209800"/>
            <a:ext cx="838200" cy="12954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14400" y="2286000"/>
            <a:ext cx="8153400" cy="8382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repeatCount="400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repeatCount="300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repeatCount="300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repeatCount="300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11978</TotalTime>
  <Words>979</Words>
  <Application>Microsoft Office PowerPoint</Application>
  <PresentationFormat>On-screen Show (4:3)</PresentationFormat>
  <Paragraphs>261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IMPLEMENTATION OF ENERGY MANAGEMENT SYSTEM IN SUGAR INDUSTRY</vt:lpstr>
      <vt:lpstr>Energy is the lifeline of a nation. The economic engine and the wheels of industry need the energy to move forward. Energy Management is the Judicious and Effective Use of Energy to Maximize Profits (Minimize Costs) and Enhance Competitive Positions. ISO 50001 is the International Standard for Energy Management System. An energy management system, otherwise known as an EnMS, is a set of policies and procedures put into practice to track, analyze, and plan for energy usage using the popular Plan-Do-Check-Act method of continual process improvement. Apart from costs, energy usage contributes to climate change as well. The scope of energy management system is also productive in sugar industry. The implementation of optimized power generation and utilization is explained with case study. This Paper aims to discuss the benefits of energy management system in sugar industry in terms of economy, environment and sustainability.</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AMMAR</dc:creator>
  <cp:lastModifiedBy>AMMAR</cp:lastModifiedBy>
  <cp:revision>351</cp:revision>
  <dcterms:created xsi:type="dcterms:W3CDTF">2006-08-16T00:00:00Z</dcterms:created>
  <dcterms:modified xsi:type="dcterms:W3CDTF">2023-09-10T18:55:43Z</dcterms:modified>
</cp:coreProperties>
</file>